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6"/>
  </p:notesMasterIdLst>
  <p:sldIdLst>
    <p:sldId id="259" r:id="rId3"/>
    <p:sldId id="257" r:id="rId4"/>
    <p:sldId id="258" r:id="rId5"/>
    <p:sldId id="266" r:id="rId6"/>
    <p:sldId id="267" r:id="rId7"/>
    <p:sldId id="268" r:id="rId8"/>
    <p:sldId id="272" r:id="rId9"/>
    <p:sldId id="269" r:id="rId10"/>
    <p:sldId id="271" r:id="rId11"/>
    <p:sldId id="273" r:id="rId12"/>
    <p:sldId id="274" r:id="rId13"/>
    <p:sldId id="275" r:id="rId14"/>
    <p:sldId id="276" r:id="rId15"/>
    <p:sldId id="277" r:id="rId16"/>
    <p:sldId id="278" r:id="rId17"/>
    <p:sldId id="279" r:id="rId18"/>
    <p:sldId id="280" r:id="rId19"/>
    <p:sldId id="260" r:id="rId20"/>
    <p:sldId id="261" r:id="rId21"/>
    <p:sldId id="262" r:id="rId22"/>
    <p:sldId id="263" r:id="rId23"/>
    <p:sldId id="264" r:id="rId24"/>
    <p:sldId id="265" r:id="rId25"/>
    <p:sldId id="281" r:id="rId26"/>
    <p:sldId id="282" r:id="rId27"/>
    <p:sldId id="283" r:id="rId28"/>
    <p:sldId id="284" r:id="rId29"/>
    <p:sldId id="270" r:id="rId30"/>
    <p:sldId id="285" r:id="rId31"/>
    <p:sldId id="286" r:id="rId32"/>
    <p:sldId id="287" r:id="rId33"/>
    <p:sldId id="288" r:id="rId34"/>
    <p:sldId id="289" r:id="rId35"/>
  </p:sldIdLst>
  <p:sldSz cx="9144000" cy="5143500" type="screen16x9"/>
  <p:notesSz cx="6858000" cy="9144000"/>
  <p:embeddedFontLst>
    <p:embeddedFont>
      <p:font typeface="Dosis" pitchFamily="2" charset="0"/>
      <p:regular r:id="rId37"/>
      <p:bold r:id="rId38"/>
    </p:embeddedFont>
    <p:embeddedFont>
      <p:font typeface="Nunito"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393"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215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362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130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6978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117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7811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9254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87007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7510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7442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60119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1834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0961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7480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2255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20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1931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11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239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25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548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803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117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767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65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2727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069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9631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knardotulu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s://github.com/oknardo" TargetMode="External"/><Relationship Id="rId4" Type="http://schemas.openxmlformats.org/officeDocument/2006/relationships/hyperlink" Target="http://www.linkedin.com/in/oknardo-tulu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dirty="0">
                <a:latin typeface="Dosis"/>
                <a:ea typeface="Dosis"/>
                <a:cs typeface="Dosis"/>
                <a:sym typeface="Dosis"/>
              </a:rPr>
              <a:t>Predict Clicked Ads Customer Classification by using Machine Learning</a:t>
            </a:r>
            <a:endParaRPr sz="320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3"/>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4"/>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5"/>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6"/>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600" b="0" i="0" dirty="0">
                <a:effectLst/>
                <a:highlight>
                  <a:srgbClr val="FFFFFF"/>
                </a:highlight>
                <a:latin typeface="Nunito" pitchFamily="2" charset="0"/>
              </a:rPr>
              <a:t>Bachelor of Science graduate in Mathematics with a passion for Data Analytics and Geographic Information Systems (GIS). Equipped with comprehensive knowledge and skills acquired through training and projects. Proven ability to navigate complex datasets, ensuring accuracy and deriving actionable insights.</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Cleansing</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Handling Missing Value and Duplicated Data</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3038954" y="1543644"/>
            <a:ext cx="5196190" cy="2031325"/>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err="1">
                <a:solidFill>
                  <a:srgbClr val="212121"/>
                </a:solidFill>
                <a:effectLst/>
                <a:latin typeface="+mn-lt"/>
              </a:rPr>
              <a:t>Terdapat</a:t>
            </a:r>
            <a:r>
              <a:rPr lang="en-US" b="0" i="0" dirty="0">
                <a:solidFill>
                  <a:srgbClr val="212121"/>
                </a:solidFill>
                <a:effectLst/>
                <a:latin typeface="+mn-lt"/>
              </a:rPr>
              <a:t> null value pada feature </a:t>
            </a:r>
            <a:r>
              <a:rPr lang="en-US" b="1" i="0" dirty="0">
                <a:solidFill>
                  <a:srgbClr val="212121"/>
                </a:solidFill>
                <a:effectLst/>
                <a:latin typeface="+mn-lt"/>
              </a:rPr>
              <a:t>Daily Time Spent on Site</a:t>
            </a:r>
            <a:r>
              <a:rPr lang="en-US" b="0" i="0" dirty="0">
                <a:solidFill>
                  <a:srgbClr val="212121"/>
                </a:solidFill>
                <a:effectLst/>
                <a:latin typeface="+mn-lt"/>
              </a:rPr>
              <a:t>, </a:t>
            </a:r>
            <a:r>
              <a:rPr lang="en-US" b="1" i="0" dirty="0">
                <a:solidFill>
                  <a:srgbClr val="212121"/>
                </a:solidFill>
                <a:effectLst/>
                <a:latin typeface="+mn-lt"/>
              </a:rPr>
              <a:t>Area Income</a:t>
            </a:r>
            <a:r>
              <a:rPr lang="en-US" b="0" i="0" dirty="0">
                <a:solidFill>
                  <a:srgbClr val="212121"/>
                </a:solidFill>
                <a:effectLst/>
                <a:latin typeface="+mn-lt"/>
              </a:rPr>
              <a:t>, </a:t>
            </a:r>
            <a:r>
              <a:rPr lang="en-US" b="1" i="0" dirty="0">
                <a:solidFill>
                  <a:srgbClr val="212121"/>
                </a:solidFill>
                <a:effectLst/>
                <a:latin typeface="+mn-lt"/>
              </a:rPr>
              <a:t>Daily Internet Usage </a:t>
            </a:r>
            <a:r>
              <a:rPr lang="en-US" b="0" i="0" dirty="0">
                <a:solidFill>
                  <a:srgbClr val="212121"/>
                </a:solidFill>
                <a:effectLst/>
                <a:latin typeface="+mn-lt"/>
              </a:rPr>
              <a:t>dan </a:t>
            </a:r>
            <a:r>
              <a:rPr lang="en-US" b="1" i="0" dirty="0">
                <a:solidFill>
                  <a:srgbClr val="212121"/>
                </a:solidFill>
                <a:effectLst/>
                <a:latin typeface="+mn-lt"/>
              </a:rPr>
              <a:t>Male</a:t>
            </a:r>
          </a:p>
          <a:p>
            <a:pPr marL="285750" indent="-285750" algn="l">
              <a:buFont typeface="Arial" panose="020B0604020202020204" pitchFamily="34" charset="0"/>
              <a:buChar char="•"/>
            </a:pPr>
            <a:r>
              <a:rPr lang="en-US" i="0" dirty="0" err="1">
                <a:solidFill>
                  <a:srgbClr val="212121"/>
                </a:solidFill>
                <a:effectLst/>
                <a:latin typeface="+mn-lt"/>
              </a:rPr>
              <a:t>Tidak</a:t>
            </a:r>
            <a:r>
              <a:rPr lang="en-US" i="0" dirty="0">
                <a:solidFill>
                  <a:srgbClr val="212121"/>
                </a:solidFill>
                <a:effectLst/>
                <a:latin typeface="+mn-lt"/>
              </a:rPr>
              <a:t> </a:t>
            </a:r>
            <a:r>
              <a:rPr lang="en-US" i="0" dirty="0" err="1">
                <a:solidFill>
                  <a:srgbClr val="212121"/>
                </a:solidFill>
                <a:effectLst/>
                <a:latin typeface="+mn-lt"/>
              </a:rPr>
              <a:t>terdapat</a:t>
            </a:r>
            <a:r>
              <a:rPr lang="en-US" i="0" dirty="0">
                <a:solidFill>
                  <a:srgbClr val="212121"/>
                </a:solidFill>
                <a:effectLst/>
                <a:latin typeface="+mn-lt"/>
              </a:rPr>
              <a:t> duplicate data</a:t>
            </a:r>
          </a:p>
          <a:p>
            <a:pPr marL="285750" indent="-285750" algn="l">
              <a:buFont typeface="Arial" panose="020B0604020202020204" pitchFamily="34" charset="0"/>
              <a:buChar char="•"/>
            </a:pPr>
            <a:endParaRPr lang="en-US" b="0" i="0" dirty="0">
              <a:solidFill>
                <a:srgbClr val="212121"/>
              </a:solidFill>
              <a:effectLst/>
              <a:latin typeface="+mn-lt"/>
            </a:endParaRPr>
          </a:p>
          <a:p>
            <a:pPr algn="l"/>
            <a:r>
              <a:rPr lang="en-US" b="0" i="0" dirty="0">
                <a:solidFill>
                  <a:srgbClr val="212121"/>
                </a:solidFill>
                <a:effectLst/>
                <a:latin typeface="+mn-lt"/>
              </a:rPr>
              <a:t>Action :</a:t>
            </a:r>
          </a:p>
          <a:p>
            <a:pPr marL="285750" indent="-285750" algn="l">
              <a:buFont typeface="Arial" panose="020B0604020202020204" pitchFamily="34" charset="0"/>
              <a:buChar char="•"/>
            </a:pPr>
            <a:r>
              <a:rPr lang="en-US" b="0" i="0" dirty="0" err="1">
                <a:solidFill>
                  <a:srgbClr val="212121"/>
                </a:solidFill>
                <a:effectLst/>
                <a:latin typeface="+mn-lt"/>
              </a:rPr>
              <a:t>Mengisi</a:t>
            </a:r>
            <a:r>
              <a:rPr lang="en-US" b="0" i="0" dirty="0">
                <a:solidFill>
                  <a:srgbClr val="212121"/>
                </a:solidFill>
                <a:effectLst/>
                <a:latin typeface="+mn-lt"/>
              </a:rPr>
              <a:t> null value </a:t>
            </a:r>
            <a:r>
              <a:rPr lang="en-US" b="0" i="0" dirty="0" err="1">
                <a:solidFill>
                  <a:srgbClr val="212121"/>
                </a:solidFill>
                <a:effectLst/>
                <a:latin typeface="+mn-lt"/>
              </a:rPr>
              <a:t>dengan</a:t>
            </a:r>
            <a:r>
              <a:rPr lang="en-US" b="0" i="0" dirty="0">
                <a:solidFill>
                  <a:srgbClr val="212121"/>
                </a:solidFill>
                <a:effectLst/>
                <a:latin typeface="+mn-lt"/>
              </a:rPr>
              <a:t> </a:t>
            </a:r>
            <a:r>
              <a:rPr lang="en-US" b="0" i="0" dirty="0" err="1">
                <a:solidFill>
                  <a:srgbClr val="212121"/>
                </a:solidFill>
                <a:effectLst/>
                <a:latin typeface="+mn-lt"/>
              </a:rPr>
              <a:t>nilai</a:t>
            </a:r>
            <a:r>
              <a:rPr lang="en-US" b="0" i="0" dirty="0">
                <a:solidFill>
                  <a:srgbClr val="212121"/>
                </a:solidFill>
                <a:effectLst/>
                <a:latin typeface="+mn-lt"/>
              </a:rPr>
              <a:t> </a:t>
            </a:r>
            <a:r>
              <a:rPr lang="en-US" b="1" i="0" dirty="0">
                <a:solidFill>
                  <a:srgbClr val="212121"/>
                </a:solidFill>
                <a:effectLst/>
                <a:latin typeface="+mn-lt"/>
              </a:rPr>
              <a:t>Mean</a:t>
            </a:r>
            <a:r>
              <a:rPr lang="en-US" b="0" i="0" dirty="0">
                <a:solidFill>
                  <a:srgbClr val="212121"/>
                </a:solidFill>
                <a:effectLst/>
                <a:latin typeface="+mn-lt"/>
              </a:rPr>
              <a:t> pada feature Daily Time Spent on Site, Area Income, dan Daily Internet Usage.</a:t>
            </a:r>
          </a:p>
          <a:p>
            <a:pPr marL="285750" indent="-285750" algn="l">
              <a:buFont typeface="Arial" panose="020B0604020202020204" pitchFamily="34" charset="0"/>
              <a:buChar char="•"/>
            </a:pPr>
            <a:r>
              <a:rPr lang="en-US" b="0" i="0" dirty="0" err="1">
                <a:solidFill>
                  <a:srgbClr val="212121"/>
                </a:solidFill>
                <a:effectLst/>
                <a:latin typeface="+mn-lt"/>
              </a:rPr>
              <a:t>Mengisi</a:t>
            </a:r>
            <a:r>
              <a:rPr lang="en-US" b="0" i="0" dirty="0">
                <a:solidFill>
                  <a:srgbClr val="212121"/>
                </a:solidFill>
                <a:effectLst/>
                <a:latin typeface="+mn-lt"/>
              </a:rPr>
              <a:t> null value </a:t>
            </a:r>
            <a:r>
              <a:rPr lang="en-US" b="0" i="0" dirty="0" err="1">
                <a:solidFill>
                  <a:srgbClr val="212121"/>
                </a:solidFill>
                <a:effectLst/>
                <a:latin typeface="+mn-lt"/>
              </a:rPr>
              <a:t>dengan</a:t>
            </a:r>
            <a:r>
              <a:rPr lang="en-US" b="0" i="0" dirty="0">
                <a:solidFill>
                  <a:srgbClr val="212121"/>
                </a:solidFill>
                <a:effectLst/>
                <a:latin typeface="+mn-lt"/>
              </a:rPr>
              <a:t> </a:t>
            </a:r>
            <a:r>
              <a:rPr lang="en-US" b="0" i="0" dirty="0" err="1">
                <a:solidFill>
                  <a:srgbClr val="212121"/>
                </a:solidFill>
                <a:effectLst/>
                <a:latin typeface="+mn-lt"/>
              </a:rPr>
              <a:t>nilai</a:t>
            </a:r>
            <a:r>
              <a:rPr lang="en-US" b="0" i="0" dirty="0">
                <a:solidFill>
                  <a:srgbClr val="212121"/>
                </a:solidFill>
                <a:effectLst/>
                <a:latin typeface="+mn-lt"/>
              </a:rPr>
              <a:t> </a:t>
            </a:r>
            <a:r>
              <a:rPr lang="en-US" b="1" i="0" dirty="0">
                <a:solidFill>
                  <a:srgbClr val="212121"/>
                </a:solidFill>
                <a:effectLst/>
                <a:latin typeface="+mn-lt"/>
              </a:rPr>
              <a:t>Mode</a:t>
            </a:r>
            <a:r>
              <a:rPr lang="en-US" b="0" i="0" dirty="0">
                <a:solidFill>
                  <a:srgbClr val="212121"/>
                </a:solidFill>
                <a:effectLst/>
                <a:latin typeface="+mn-lt"/>
              </a:rPr>
              <a:t> pada feature Male</a:t>
            </a:r>
          </a:p>
        </p:txBody>
      </p:sp>
      <p:pic>
        <p:nvPicPr>
          <p:cNvPr id="4" name="Picture 3">
            <a:extLst>
              <a:ext uri="{FF2B5EF4-FFF2-40B4-BE49-F238E27FC236}">
                <a16:creationId xmlns:a16="http://schemas.microsoft.com/office/drawing/2014/main" id="{208B8F83-2ADA-088F-F7EC-4E5D9BB1C63F}"/>
              </a:ext>
            </a:extLst>
          </p:cNvPr>
          <p:cNvPicPr>
            <a:picLocks noChangeAspect="1"/>
          </p:cNvPicPr>
          <p:nvPr/>
        </p:nvPicPr>
        <p:blipFill>
          <a:blip r:embed="rId4"/>
          <a:stretch>
            <a:fillRect/>
          </a:stretch>
        </p:blipFill>
        <p:spPr>
          <a:xfrm>
            <a:off x="241305" y="1543644"/>
            <a:ext cx="2471938" cy="2523170"/>
          </a:xfrm>
          <a:prstGeom prst="rect">
            <a:avLst/>
          </a:prstGeom>
          <a:ln>
            <a:solidFill>
              <a:schemeClr val="tx1"/>
            </a:solidFill>
          </a:ln>
        </p:spPr>
      </p:pic>
      <p:pic>
        <p:nvPicPr>
          <p:cNvPr id="7" name="Picture 6">
            <a:extLst>
              <a:ext uri="{FF2B5EF4-FFF2-40B4-BE49-F238E27FC236}">
                <a16:creationId xmlns:a16="http://schemas.microsoft.com/office/drawing/2014/main" id="{3A4B121E-3659-F47D-7156-4925545160A1}"/>
              </a:ext>
            </a:extLst>
          </p:cNvPr>
          <p:cNvPicPr>
            <a:picLocks noChangeAspect="1"/>
          </p:cNvPicPr>
          <p:nvPr/>
        </p:nvPicPr>
        <p:blipFill>
          <a:blip r:embed="rId5"/>
          <a:stretch>
            <a:fillRect/>
          </a:stretch>
        </p:blipFill>
        <p:spPr>
          <a:xfrm>
            <a:off x="241306" y="4124341"/>
            <a:ext cx="2471938" cy="858949"/>
          </a:xfrm>
          <a:prstGeom prst="rect">
            <a:avLst/>
          </a:prstGeom>
          <a:ln>
            <a:solidFill>
              <a:schemeClr val="tx1"/>
            </a:solidFill>
          </a:ln>
        </p:spPr>
      </p:pic>
      <p:pic>
        <p:nvPicPr>
          <p:cNvPr id="11" name="Picture 10">
            <a:extLst>
              <a:ext uri="{FF2B5EF4-FFF2-40B4-BE49-F238E27FC236}">
                <a16:creationId xmlns:a16="http://schemas.microsoft.com/office/drawing/2014/main" id="{79D13221-51A9-005D-E042-65B1DC2E3418}"/>
              </a:ext>
            </a:extLst>
          </p:cNvPr>
          <p:cNvPicPr>
            <a:picLocks noChangeAspect="1"/>
          </p:cNvPicPr>
          <p:nvPr/>
        </p:nvPicPr>
        <p:blipFill>
          <a:blip r:embed="rId6"/>
          <a:stretch>
            <a:fillRect/>
          </a:stretch>
        </p:blipFill>
        <p:spPr>
          <a:xfrm>
            <a:off x="3038954" y="3684282"/>
            <a:ext cx="5598942" cy="869533"/>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Cleansing</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Change Data Type</a:t>
            </a: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a:p>
            <a:pPr marL="419100" indent="-285750">
              <a:lnSpc>
                <a:spcPct val="150000"/>
              </a:lnSpc>
              <a:buClr>
                <a:schemeClr val="dk1"/>
              </a:buClr>
              <a:buSzPts val="1500"/>
            </a:pPr>
            <a:r>
              <a:rPr lang="en-US" sz="1400" dirty="0" err="1">
                <a:solidFill>
                  <a:schemeClr val="dk1"/>
                </a:solidFill>
              </a:rPr>
              <a:t>Mengganti</a:t>
            </a:r>
            <a:r>
              <a:rPr lang="en-US" sz="1400" dirty="0">
                <a:solidFill>
                  <a:schemeClr val="dk1"/>
                </a:solidFill>
              </a:rPr>
              <a:t> </a:t>
            </a:r>
            <a:r>
              <a:rPr lang="en-US" sz="1400" dirty="0" err="1">
                <a:solidFill>
                  <a:schemeClr val="dk1"/>
                </a:solidFill>
              </a:rPr>
              <a:t>tipe</a:t>
            </a:r>
            <a:r>
              <a:rPr lang="en-US" sz="1400" dirty="0">
                <a:solidFill>
                  <a:schemeClr val="dk1"/>
                </a:solidFill>
              </a:rPr>
              <a:t> data feature </a:t>
            </a:r>
            <a:r>
              <a:rPr lang="en-US" sz="1400" b="1" dirty="0">
                <a:solidFill>
                  <a:schemeClr val="dk1"/>
                </a:solidFill>
              </a:rPr>
              <a:t>Timestamp </a:t>
            </a:r>
            <a:br>
              <a:rPr lang="en-US" sz="1400" dirty="0">
                <a:solidFill>
                  <a:schemeClr val="dk1"/>
                </a:solidFill>
              </a:rPr>
            </a:br>
            <a:r>
              <a:rPr lang="en-US" sz="1400" dirty="0" err="1">
                <a:solidFill>
                  <a:schemeClr val="dk1"/>
                </a:solidFill>
              </a:rPr>
              <a:t>ke</a:t>
            </a:r>
            <a:r>
              <a:rPr lang="en-US" sz="1400" dirty="0">
                <a:solidFill>
                  <a:schemeClr val="dk1"/>
                </a:solidFill>
              </a:rPr>
              <a:t> datetime</a:t>
            </a:r>
            <a:endParaRPr lang="en-US" sz="1400" b="1" dirty="0">
              <a:solidFill>
                <a:schemeClr val="dk1"/>
              </a:solidFill>
            </a:endParaRPr>
          </a:p>
          <a:p>
            <a:pPr marL="419100" indent="-285750">
              <a:lnSpc>
                <a:spcPct val="150000"/>
              </a:lnSpc>
              <a:buClr>
                <a:schemeClr val="dk1"/>
              </a:buClr>
              <a:buSzPts val="1500"/>
            </a:pPr>
            <a:endParaRPr lang="en-US" sz="1400" b="1" dirty="0">
              <a:solidFill>
                <a:schemeClr val="dk1"/>
              </a:solidFill>
            </a:endParaRP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Rename Feature</a:t>
            </a: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a:p>
            <a:pPr marL="419100" indent="-285750">
              <a:lnSpc>
                <a:spcPct val="200000"/>
              </a:lnSpc>
              <a:buClr>
                <a:schemeClr val="dk1"/>
              </a:buClr>
              <a:buSzPts val="1500"/>
            </a:pPr>
            <a:r>
              <a:rPr lang="en-US" sz="1400" dirty="0" err="1">
                <a:solidFill>
                  <a:schemeClr val="dk1"/>
                </a:solidFill>
              </a:rPr>
              <a:t>Mengganti</a:t>
            </a:r>
            <a:r>
              <a:rPr lang="en-US" sz="1400" dirty="0">
                <a:solidFill>
                  <a:schemeClr val="dk1"/>
                </a:solidFill>
              </a:rPr>
              <a:t> </a:t>
            </a:r>
            <a:r>
              <a:rPr lang="en-US" sz="1400" dirty="0" err="1">
                <a:solidFill>
                  <a:schemeClr val="dk1"/>
                </a:solidFill>
              </a:rPr>
              <a:t>nama</a:t>
            </a:r>
            <a:r>
              <a:rPr lang="en-US" sz="1400" dirty="0">
                <a:solidFill>
                  <a:schemeClr val="dk1"/>
                </a:solidFill>
              </a:rPr>
              <a:t> feature </a:t>
            </a:r>
            <a:r>
              <a:rPr lang="en-US" sz="1400" b="1" dirty="0">
                <a:solidFill>
                  <a:schemeClr val="dk1"/>
                </a:solidFill>
              </a:rPr>
              <a:t>Male</a:t>
            </a:r>
            <a:r>
              <a:rPr lang="en-US" sz="1400" dirty="0">
                <a:solidFill>
                  <a:schemeClr val="dk1"/>
                </a:solidFill>
              </a:rPr>
              <a:t> </a:t>
            </a:r>
            <a:r>
              <a:rPr lang="en-US" sz="1400" dirty="0" err="1">
                <a:solidFill>
                  <a:schemeClr val="dk1"/>
                </a:solidFill>
              </a:rPr>
              <a:t>menjadi</a:t>
            </a:r>
            <a:r>
              <a:rPr lang="en-US" sz="1400" dirty="0">
                <a:solidFill>
                  <a:schemeClr val="dk1"/>
                </a:solidFill>
              </a:rPr>
              <a:t> </a:t>
            </a:r>
            <a:r>
              <a:rPr lang="en-US" sz="1400" b="1" dirty="0">
                <a:solidFill>
                  <a:schemeClr val="dk1"/>
                </a:solidFill>
              </a:rPr>
              <a:t>Gender</a:t>
            </a: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8C8DFE73-7B07-9F60-7C38-B302684FAF7D}"/>
              </a:ext>
            </a:extLst>
          </p:cNvPr>
          <p:cNvPicPr>
            <a:picLocks noChangeAspect="1"/>
          </p:cNvPicPr>
          <p:nvPr/>
        </p:nvPicPr>
        <p:blipFill>
          <a:blip r:embed="rId4"/>
          <a:stretch>
            <a:fillRect/>
          </a:stretch>
        </p:blipFill>
        <p:spPr>
          <a:xfrm>
            <a:off x="241305" y="1496421"/>
            <a:ext cx="3710007" cy="425834"/>
          </a:xfrm>
          <a:prstGeom prst="rect">
            <a:avLst/>
          </a:prstGeom>
          <a:ln>
            <a:solidFill>
              <a:schemeClr val="tx1"/>
            </a:solidFill>
          </a:ln>
        </p:spPr>
      </p:pic>
      <p:pic>
        <p:nvPicPr>
          <p:cNvPr id="8" name="Picture 7">
            <a:extLst>
              <a:ext uri="{FF2B5EF4-FFF2-40B4-BE49-F238E27FC236}">
                <a16:creationId xmlns:a16="http://schemas.microsoft.com/office/drawing/2014/main" id="{FC406493-3553-65CB-EB46-85187A25474C}"/>
              </a:ext>
            </a:extLst>
          </p:cNvPr>
          <p:cNvPicPr>
            <a:picLocks noChangeAspect="1"/>
          </p:cNvPicPr>
          <p:nvPr/>
        </p:nvPicPr>
        <p:blipFill>
          <a:blip r:embed="rId5"/>
          <a:stretch>
            <a:fillRect/>
          </a:stretch>
        </p:blipFill>
        <p:spPr>
          <a:xfrm>
            <a:off x="241305" y="3380366"/>
            <a:ext cx="3710007" cy="424985"/>
          </a:xfrm>
          <a:prstGeom prst="rect">
            <a:avLst/>
          </a:prstGeom>
          <a:ln>
            <a:solidFill>
              <a:schemeClr val="tx1"/>
            </a:solidFill>
          </a:ln>
        </p:spPr>
      </p:pic>
      <p:sp>
        <p:nvSpPr>
          <p:cNvPr id="10" name="TextBox 9">
            <a:extLst>
              <a:ext uri="{FF2B5EF4-FFF2-40B4-BE49-F238E27FC236}">
                <a16:creationId xmlns:a16="http://schemas.microsoft.com/office/drawing/2014/main" id="{DA60DC85-0F31-B9A8-573E-204DB0CFF1CD}"/>
              </a:ext>
            </a:extLst>
          </p:cNvPr>
          <p:cNvSpPr txBox="1"/>
          <p:nvPr/>
        </p:nvSpPr>
        <p:spPr>
          <a:xfrm>
            <a:off x="4789846" y="928278"/>
            <a:ext cx="4572000" cy="482376"/>
          </a:xfrm>
          <a:prstGeom prst="rect">
            <a:avLst/>
          </a:prstGeom>
          <a:noFill/>
        </p:spPr>
        <p:txBody>
          <a:bodyPr wrap="square">
            <a:spAutoFit/>
          </a:bodyPr>
          <a:lstStyle/>
          <a:p>
            <a:pPr marL="133350" lvl="0" indent="0" algn="l" rtl="0">
              <a:lnSpc>
                <a:spcPct val="200000"/>
              </a:lnSpc>
              <a:spcBef>
                <a:spcPts val="0"/>
              </a:spcBef>
              <a:spcAft>
                <a:spcPts val="0"/>
              </a:spcAft>
              <a:buClr>
                <a:schemeClr val="dk1"/>
              </a:buClr>
              <a:buSzPts val="1500"/>
              <a:buNone/>
            </a:pPr>
            <a:r>
              <a:rPr lang="en-US" sz="1500" b="1" dirty="0">
                <a:solidFill>
                  <a:schemeClr val="dk1"/>
                </a:solidFill>
              </a:rPr>
              <a:t>Handling Outlier</a:t>
            </a:r>
          </a:p>
        </p:txBody>
      </p:sp>
      <p:pic>
        <p:nvPicPr>
          <p:cNvPr id="13" name="Picture 12">
            <a:extLst>
              <a:ext uri="{FF2B5EF4-FFF2-40B4-BE49-F238E27FC236}">
                <a16:creationId xmlns:a16="http://schemas.microsoft.com/office/drawing/2014/main" id="{A2776434-4195-C866-4FC9-B49B63391B59}"/>
              </a:ext>
            </a:extLst>
          </p:cNvPr>
          <p:cNvPicPr>
            <a:picLocks noChangeAspect="1"/>
          </p:cNvPicPr>
          <p:nvPr/>
        </p:nvPicPr>
        <p:blipFill>
          <a:blip r:embed="rId6"/>
          <a:stretch>
            <a:fillRect/>
          </a:stretch>
        </p:blipFill>
        <p:spPr>
          <a:xfrm>
            <a:off x="4706532" y="1543644"/>
            <a:ext cx="4251840" cy="2261707"/>
          </a:xfrm>
          <a:prstGeom prst="rect">
            <a:avLst/>
          </a:prstGeom>
          <a:ln>
            <a:solidFill>
              <a:schemeClr val="tx1"/>
            </a:solidFill>
          </a:ln>
        </p:spPr>
      </p:pic>
    </p:spTree>
    <p:extLst>
      <p:ext uri="{BB962C8B-B14F-4D97-AF65-F5344CB8AC3E}">
        <p14:creationId xmlns:p14="http://schemas.microsoft.com/office/powerpoint/2010/main" val="2582794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Preprocessing</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Feature Extraction</a:t>
            </a: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24E42C0E-3D6B-9A5F-02BB-EBB68E8809F1}"/>
              </a:ext>
            </a:extLst>
          </p:cNvPr>
          <p:cNvPicPr>
            <a:picLocks noChangeAspect="1"/>
          </p:cNvPicPr>
          <p:nvPr/>
        </p:nvPicPr>
        <p:blipFill>
          <a:blip r:embed="rId4"/>
          <a:stretch>
            <a:fillRect/>
          </a:stretch>
        </p:blipFill>
        <p:spPr>
          <a:xfrm>
            <a:off x="255935" y="1543643"/>
            <a:ext cx="7982659" cy="1326165"/>
          </a:xfrm>
          <a:prstGeom prst="rect">
            <a:avLst/>
          </a:prstGeom>
          <a:ln>
            <a:solidFill>
              <a:schemeClr val="tx1"/>
            </a:solidFill>
          </a:ln>
        </p:spPr>
      </p:pic>
      <p:pic>
        <p:nvPicPr>
          <p:cNvPr id="7" name="Picture 6">
            <a:extLst>
              <a:ext uri="{FF2B5EF4-FFF2-40B4-BE49-F238E27FC236}">
                <a16:creationId xmlns:a16="http://schemas.microsoft.com/office/drawing/2014/main" id="{A3B26659-8D5D-B2DB-E038-A9BD1DF5B1B6}"/>
              </a:ext>
            </a:extLst>
          </p:cNvPr>
          <p:cNvPicPr>
            <a:picLocks noChangeAspect="1"/>
          </p:cNvPicPr>
          <p:nvPr/>
        </p:nvPicPr>
        <p:blipFill>
          <a:blip r:embed="rId5"/>
          <a:stretch>
            <a:fillRect/>
          </a:stretch>
        </p:blipFill>
        <p:spPr>
          <a:xfrm>
            <a:off x="255934" y="3308908"/>
            <a:ext cx="7983415" cy="876229"/>
          </a:xfrm>
          <a:prstGeom prst="rect">
            <a:avLst/>
          </a:prstGeom>
          <a:ln>
            <a:solidFill>
              <a:schemeClr val="tx1"/>
            </a:solidFill>
          </a:ln>
        </p:spPr>
      </p:pic>
    </p:spTree>
    <p:extLst>
      <p:ext uri="{BB962C8B-B14F-4D97-AF65-F5344CB8AC3E}">
        <p14:creationId xmlns:p14="http://schemas.microsoft.com/office/powerpoint/2010/main" val="1190891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Preprocessing</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Feature Encoding</a:t>
            </a:r>
          </a:p>
          <a:p>
            <a:pPr marL="419100" indent="-285750">
              <a:lnSpc>
                <a:spcPct val="200000"/>
              </a:lnSpc>
              <a:buClr>
                <a:schemeClr val="dk1"/>
              </a:buClr>
              <a:buSzPts val="1500"/>
            </a:pPr>
            <a:r>
              <a:rPr lang="en-US" sz="1500" b="1" dirty="0">
                <a:solidFill>
                  <a:schemeClr val="dk1"/>
                </a:solidFill>
              </a:rPr>
              <a:t>Label Encoding</a:t>
            </a:r>
          </a:p>
          <a:p>
            <a:pPr marL="133350" lvl="0" indent="0" algn="l" rtl="0">
              <a:lnSpc>
                <a:spcPct val="20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5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50000"/>
              </a:lnSpc>
              <a:spcBef>
                <a:spcPts val="0"/>
              </a:spcBef>
              <a:spcAft>
                <a:spcPts val="0"/>
              </a:spcAft>
              <a:buClr>
                <a:schemeClr val="dk1"/>
              </a:buClr>
              <a:buSzPts val="1500"/>
              <a:buNone/>
            </a:pPr>
            <a:endParaRPr lang="en-US" sz="1500" b="1" dirty="0">
              <a:solidFill>
                <a:schemeClr val="dk1"/>
              </a:solidFill>
            </a:endParaRPr>
          </a:p>
          <a:p>
            <a:pPr marL="419100" indent="-285750">
              <a:lnSpc>
                <a:spcPct val="200000"/>
              </a:lnSpc>
              <a:buClr>
                <a:schemeClr val="dk1"/>
              </a:buClr>
              <a:buSzPts val="1500"/>
            </a:pPr>
            <a:r>
              <a:rPr lang="en-US" sz="1500" b="1" dirty="0">
                <a:solidFill>
                  <a:schemeClr val="dk1"/>
                </a:solidFill>
              </a:rPr>
              <a:t>One-Hot Encoding</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8" name="Picture 7">
            <a:extLst>
              <a:ext uri="{FF2B5EF4-FFF2-40B4-BE49-F238E27FC236}">
                <a16:creationId xmlns:a16="http://schemas.microsoft.com/office/drawing/2014/main" id="{E390C624-BC8D-16DC-CAC9-381B5958453E}"/>
              </a:ext>
            </a:extLst>
          </p:cNvPr>
          <p:cNvPicPr>
            <a:picLocks noChangeAspect="1"/>
          </p:cNvPicPr>
          <p:nvPr/>
        </p:nvPicPr>
        <p:blipFill rotWithShape="1">
          <a:blip r:embed="rId4"/>
          <a:srcRect b="49562"/>
          <a:stretch/>
        </p:blipFill>
        <p:spPr>
          <a:xfrm>
            <a:off x="255935" y="1989299"/>
            <a:ext cx="3429800" cy="506528"/>
          </a:xfrm>
          <a:prstGeom prst="rect">
            <a:avLst/>
          </a:prstGeom>
          <a:ln>
            <a:solidFill>
              <a:schemeClr val="tx1"/>
            </a:solidFill>
          </a:ln>
        </p:spPr>
      </p:pic>
      <p:pic>
        <p:nvPicPr>
          <p:cNvPr id="15" name="Picture 14">
            <a:extLst>
              <a:ext uri="{FF2B5EF4-FFF2-40B4-BE49-F238E27FC236}">
                <a16:creationId xmlns:a16="http://schemas.microsoft.com/office/drawing/2014/main" id="{8C2A81AE-4B09-38E8-83E9-591EE468EAAD}"/>
              </a:ext>
            </a:extLst>
          </p:cNvPr>
          <p:cNvPicPr>
            <a:picLocks noChangeAspect="1"/>
          </p:cNvPicPr>
          <p:nvPr/>
        </p:nvPicPr>
        <p:blipFill>
          <a:blip r:embed="rId5"/>
          <a:stretch>
            <a:fillRect/>
          </a:stretch>
        </p:blipFill>
        <p:spPr>
          <a:xfrm>
            <a:off x="255935" y="3612588"/>
            <a:ext cx="6046391" cy="1056477"/>
          </a:xfrm>
          <a:prstGeom prst="rect">
            <a:avLst/>
          </a:prstGeom>
          <a:ln>
            <a:solidFill>
              <a:schemeClr val="tx1"/>
            </a:solidFill>
          </a:ln>
        </p:spPr>
      </p:pic>
      <p:sp>
        <p:nvSpPr>
          <p:cNvPr id="17" name="TextBox 16">
            <a:extLst>
              <a:ext uri="{FF2B5EF4-FFF2-40B4-BE49-F238E27FC236}">
                <a16:creationId xmlns:a16="http://schemas.microsoft.com/office/drawing/2014/main" id="{98C164CF-1CEA-4ED6-E96E-C4ACFE819E0F}"/>
              </a:ext>
            </a:extLst>
          </p:cNvPr>
          <p:cNvSpPr txBox="1"/>
          <p:nvPr/>
        </p:nvSpPr>
        <p:spPr>
          <a:xfrm>
            <a:off x="6396848" y="3821789"/>
            <a:ext cx="2848751" cy="523220"/>
          </a:xfrm>
          <a:prstGeom prst="rect">
            <a:avLst/>
          </a:prstGeom>
          <a:noFill/>
        </p:spPr>
        <p:txBody>
          <a:bodyPr wrap="square">
            <a:spAutoFit/>
          </a:bodyPr>
          <a:lstStyle/>
          <a:p>
            <a:pPr marL="285750" indent="-285750" algn="l">
              <a:buFont typeface="Arial" panose="020B0604020202020204" pitchFamily="34" charset="0"/>
              <a:buChar char="•"/>
            </a:pPr>
            <a:r>
              <a:rPr lang="en-US" b="0" i="0" dirty="0">
                <a:solidFill>
                  <a:srgbClr val="212121"/>
                </a:solidFill>
                <a:effectLst/>
                <a:latin typeface="+mn-lt"/>
              </a:rPr>
              <a:t>One</a:t>
            </a:r>
            <a:r>
              <a:rPr lang="en-US" dirty="0">
                <a:solidFill>
                  <a:srgbClr val="212121"/>
                </a:solidFill>
                <a:latin typeface="+mn-lt"/>
              </a:rPr>
              <a:t>-</a:t>
            </a:r>
            <a:r>
              <a:rPr lang="en-US" b="0" i="0" dirty="0">
                <a:solidFill>
                  <a:srgbClr val="212121"/>
                </a:solidFill>
                <a:effectLst/>
                <a:latin typeface="+mn-lt"/>
              </a:rPr>
              <a:t>Hot Encoding pada Feature </a:t>
            </a:r>
            <a:r>
              <a:rPr lang="en-US" b="1" i="0" dirty="0">
                <a:solidFill>
                  <a:srgbClr val="212121"/>
                </a:solidFill>
                <a:effectLst/>
                <a:latin typeface="+mn-lt"/>
              </a:rPr>
              <a:t>category</a:t>
            </a:r>
          </a:p>
        </p:txBody>
      </p:sp>
      <p:sp>
        <p:nvSpPr>
          <p:cNvPr id="18" name="TextBox 17">
            <a:extLst>
              <a:ext uri="{FF2B5EF4-FFF2-40B4-BE49-F238E27FC236}">
                <a16:creationId xmlns:a16="http://schemas.microsoft.com/office/drawing/2014/main" id="{2102F412-05AA-DB76-7946-291A839BCC1E}"/>
              </a:ext>
            </a:extLst>
          </p:cNvPr>
          <p:cNvSpPr txBox="1"/>
          <p:nvPr/>
        </p:nvSpPr>
        <p:spPr>
          <a:xfrm>
            <a:off x="255935" y="2587956"/>
            <a:ext cx="7280135" cy="523220"/>
          </a:xfrm>
          <a:prstGeom prst="rect">
            <a:avLst/>
          </a:prstGeom>
          <a:noFill/>
        </p:spPr>
        <p:txBody>
          <a:bodyPr wrap="square">
            <a:spAutoFit/>
          </a:bodyPr>
          <a:lstStyle/>
          <a:p>
            <a:pPr marL="285750" indent="-285750" algn="l">
              <a:buFont typeface="Arial" panose="020B0604020202020204" pitchFamily="34" charset="0"/>
              <a:buChar char="•"/>
            </a:pPr>
            <a:r>
              <a:rPr lang="en-US" b="0" i="0" dirty="0" err="1">
                <a:solidFill>
                  <a:srgbClr val="212121"/>
                </a:solidFill>
                <a:effectLst/>
                <a:latin typeface="+mn-lt"/>
              </a:rPr>
              <a:t>Mengganti</a:t>
            </a:r>
            <a:r>
              <a:rPr lang="en-US" b="0" i="0" dirty="0">
                <a:solidFill>
                  <a:srgbClr val="212121"/>
                </a:solidFill>
                <a:effectLst/>
                <a:latin typeface="+mn-lt"/>
              </a:rPr>
              <a:t> value Yes = 1 dan No = 0 pada Feature </a:t>
            </a:r>
            <a:r>
              <a:rPr lang="en-US" b="1" i="0" dirty="0">
                <a:solidFill>
                  <a:srgbClr val="212121"/>
                </a:solidFill>
                <a:effectLst/>
                <a:latin typeface="+mn-lt"/>
              </a:rPr>
              <a:t>Clicked on Ad</a:t>
            </a:r>
          </a:p>
          <a:p>
            <a:pPr marL="285750" indent="-285750" algn="l">
              <a:buFont typeface="Arial" panose="020B0604020202020204" pitchFamily="34" charset="0"/>
              <a:buChar char="•"/>
            </a:pPr>
            <a:r>
              <a:rPr lang="en-US" i="0" dirty="0" err="1">
                <a:solidFill>
                  <a:srgbClr val="212121"/>
                </a:solidFill>
                <a:effectLst/>
                <a:latin typeface="+mn-lt"/>
              </a:rPr>
              <a:t>Mengganti</a:t>
            </a:r>
            <a:r>
              <a:rPr lang="en-US" i="0" dirty="0">
                <a:solidFill>
                  <a:srgbClr val="212121"/>
                </a:solidFill>
                <a:effectLst/>
                <a:latin typeface="+mn-lt"/>
              </a:rPr>
              <a:t> value </a:t>
            </a:r>
            <a:r>
              <a:rPr lang="en-US" i="0" dirty="0" err="1">
                <a:solidFill>
                  <a:srgbClr val="212121"/>
                </a:solidFill>
                <a:effectLst/>
                <a:latin typeface="+mn-lt"/>
              </a:rPr>
              <a:t>Laki-Laki</a:t>
            </a:r>
            <a:r>
              <a:rPr lang="en-US" i="0" dirty="0">
                <a:solidFill>
                  <a:srgbClr val="212121"/>
                </a:solidFill>
                <a:effectLst/>
                <a:latin typeface="+mn-lt"/>
              </a:rPr>
              <a:t> = 1 dan Perempuan = 0 pada Feature </a:t>
            </a:r>
            <a:r>
              <a:rPr lang="en-US" b="1" i="0" dirty="0">
                <a:solidFill>
                  <a:srgbClr val="212121"/>
                </a:solidFill>
                <a:effectLst/>
                <a:latin typeface="+mn-lt"/>
              </a:rPr>
              <a:t>Gender</a:t>
            </a:r>
            <a:endParaRPr lang="en-US" i="0" dirty="0">
              <a:solidFill>
                <a:srgbClr val="212121"/>
              </a:solidFill>
              <a:effectLst/>
              <a:latin typeface="+mn-lt"/>
            </a:endParaRPr>
          </a:p>
        </p:txBody>
      </p:sp>
      <p:pic>
        <p:nvPicPr>
          <p:cNvPr id="20" name="Picture 19">
            <a:extLst>
              <a:ext uri="{FF2B5EF4-FFF2-40B4-BE49-F238E27FC236}">
                <a16:creationId xmlns:a16="http://schemas.microsoft.com/office/drawing/2014/main" id="{8234133C-9BFB-D85F-7871-B979BBD04CF8}"/>
              </a:ext>
            </a:extLst>
          </p:cNvPr>
          <p:cNvPicPr>
            <a:picLocks noChangeAspect="1"/>
          </p:cNvPicPr>
          <p:nvPr/>
        </p:nvPicPr>
        <p:blipFill>
          <a:blip r:embed="rId6"/>
          <a:stretch>
            <a:fillRect/>
          </a:stretch>
        </p:blipFill>
        <p:spPr>
          <a:xfrm>
            <a:off x="4114830" y="1989299"/>
            <a:ext cx="3659779" cy="511826"/>
          </a:xfrm>
          <a:prstGeom prst="rect">
            <a:avLst/>
          </a:prstGeom>
          <a:ln>
            <a:solidFill>
              <a:schemeClr val="tx1"/>
            </a:solidFill>
          </a:ln>
        </p:spPr>
      </p:pic>
    </p:spTree>
    <p:extLst>
      <p:ext uri="{BB962C8B-B14F-4D97-AF65-F5344CB8AC3E}">
        <p14:creationId xmlns:p14="http://schemas.microsoft.com/office/powerpoint/2010/main" val="332319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Preprocessing</a:t>
            </a:r>
          </a:p>
          <a:p>
            <a:pPr marL="133350" indent="0">
              <a:lnSpc>
                <a:spcPct val="200000"/>
              </a:lnSpc>
              <a:buClr>
                <a:schemeClr val="dk1"/>
              </a:buClr>
              <a:buSzPts val="1500"/>
              <a:buNone/>
            </a:pPr>
            <a:r>
              <a:rPr lang="en-US" sz="1500" b="1" dirty="0">
                <a:solidFill>
                  <a:schemeClr val="dk1"/>
                </a:solidFill>
              </a:rPr>
              <a:t>Feature Selection</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3274098" y="1537641"/>
            <a:ext cx="5196190" cy="2031325"/>
          </a:xfrm>
          <a:prstGeom prst="rect">
            <a:avLst/>
          </a:prstGeom>
          <a:noFill/>
        </p:spPr>
        <p:txBody>
          <a:bodyPr wrap="square">
            <a:spAutoFit/>
          </a:bodyPr>
          <a:lstStyle/>
          <a:p>
            <a:pPr algn="l"/>
            <a:r>
              <a:rPr lang="en-US" b="0" i="0" dirty="0">
                <a:solidFill>
                  <a:srgbClr val="212121"/>
                </a:solidFill>
                <a:effectLst/>
                <a:latin typeface="+mn-lt"/>
              </a:rPr>
              <a:t>Action :</a:t>
            </a:r>
          </a:p>
          <a:p>
            <a:pPr marL="285750" indent="-285750" algn="l">
              <a:buFont typeface="Arial" panose="020B0604020202020204" pitchFamily="34" charset="0"/>
              <a:buChar char="•"/>
            </a:pPr>
            <a:r>
              <a:rPr lang="en-US" b="0" i="0" dirty="0" err="1">
                <a:solidFill>
                  <a:srgbClr val="212121"/>
                </a:solidFill>
                <a:effectLst/>
                <a:highlight>
                  <a:srgbClr val="FFFFFF"/>
                </a:highlight>
                <a:latin typeface="Roboto" panose="02000000000000000000" pitchFamily="2" charset="0"/>
              </a:rPr>
              <a:t>Menghapus</a:t>
            </a:r>
            <a:r>
              <a:rPr lang="en-US" b="0" i="0" dirty="0">
                <a:solidFill>
                  <a:srgbClr val="212121"/>
                </a:solidFill>
                <a:effectLst/>
                <a:highlight>
                  <a:srgbClr val="FFFFFF"/>
                </a:highlight>
                <a:latin typeface="Roboto" panose="02000000000000000000" pitchFamily="2" charset="0"/>
              </a:rPr>
              <a:t> Feature </a:t>
            </a:r>
            <a:r>
              <a:rPr lang="en-US" b="1" i="0" dirty="0" err="1">
                <a:solidFill>
                  <a:srgbClr val="212121"/>
                </a:solidFill>
                <a:effectLst/>
                <a:highlight>
                  <a:srgbClr val="FFFFFF"/>
                </a:highlight>
                <a:latin typeface="Roboto" panose="02000000000000000000" pitchFamily="2" charset="0"/>
              </a:rPr>
              <a:t>Unamed</a:t>
            </a:r>
            <a:r>
              <a:rPr lang="en-US" b="1" i="0" dirty="0">
                <a:solidFill>
                  <a:srgbClr val="212121"/>
                </a:solidFill>
                <a:effectLst/>
                <a:highlight>
                  <a:srgbClr val="FFFFFF"/>
                </a:highlight>
                <a:latin typeface="Roboto" panose="02000000000000000000" pitchFamily="2" charset="0"/>
              </a:rPr>
              <a:t>: 0 </a:t>
            </a:r>
            <a:r>
              <a:rPr lang="en-US" i="0" dirty="0" err="1">
                <a:solidFill>
                  <a:srgbClr val="212121"/>
                </a:solidFill>
                <a:effectLst/>
                <a:highlight>
                  <a:srgbClr val="FFFFFF"/>
                </a:highlight>
                <a:latin typeface="Roboto" panose="02000000000000000000" pitchFamily="2" charset="0"/>
              </a:rPr>
              <a:t>karena</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valuenya</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adalah</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nomor</a:t>
            </a:r>
            <a:r>
              <a:rPr lang="en-US" i="0" dirty="0">
                <a:solidFill>
                  <a:srgbClr val="212121"/>
                </a:solidFill>
                <a:effectLst/>
                <a:highlight>
                  <a:srgbClr val="FFFFFF"/>
                </a:highlight>
                <a:latin typeface="Roboto" panose="02000000000000000000" pitchFamily="2" charset="0"/>
              </a:rPr>
              <a:t> index </a:t>
            </a:r>
            <a:r>
              <a:rPr lang="en-US" i="0" dirty="0" err="1">
                <a:solidFill>
                  <a:srgbClr val="212121"/>
                </a:solidFill>
                <a:effectLst/>
                <a:highlight>
                  <a:srgbClr val="FFFFFF"/>
                </a:highlight>
                <a:latin typeface="Roboto" panose="02000000000000000000" pitchFamily="2" charset="0"/>
              </a:rPr>
              <a:t>kolom</a:t>
            </a:r>
            <a:r>
              <a:rPr lang="en-US" i="0" dirty="0">
                <a:solidFill>
                  <a:srgbClr val="212121"/>
                </a:solidFill>
                <a:effectLst/>
                <a:highlight>
                  <a:srgbClr val="FFFFFF"/>
                </a:highlight>
                <a:latin typeface="Roboto" panose="02000000000000000000" pitchFamily="2" charset="0"/>
              </a:rPr>
              <a:t>.</a:t>
            </a:r>
            <a:endParaRPr lang="en-US" b="0" i="0" dirty="0">
              <a:solidFill>
                <a:srgbClr val="212121"/>
              </a:solidFill>
              <a:effectLst/>
              <a:highlight>
                <a:srgbClr val="FFFFFF"/>
              </a:highlight>
              <a:latin typeface="Roboto" panose="02000000000000000000" pitchFamily="2" charset="0"/>
            </a:endParaRPr>
          </a:p>
          <a:p>
            <a:pPr marL="285750" indent="-285750" algn="l">
              <a:buFont typeface="Arial" panose="020B0604020202020204" pitchFamily="34" charset="0"/>
              <a:buChar char="•"/>
            </a:pPr>
            <a:r>
              <a:rPr lang="en-US" b="0" i="0" dirty="0" err="1">
                <a:solidFill>
                  <a:srgbClr val="212121"/>
                </a:solidFill>
                <a:effectLst/>
                <a:highlight>
                  <a:srgbClr val="FFFFFF"/>
                </a:highlight>
                <a:latin typeface="Roboto" panose="02000000000000000000" pitchFamily="2" charset="0"/>
              </a:rPr>
              <a:t>Menghapus</a:t>
            </a:r>
            <a:r>
              <a:rPr lang="en-US" b="0" i="0" dirty="0">
                <a:solidFill>
                  <a:srgbClr val="212121"/>
                </a:solidFill>
                <a:effectLst/>
                <a:highlight>
                  <a:srgbClr val="FFFFFF"/>
                </a:highlight>
                <a:latin typeface="Roboto" panose="02000000000000000000" pitchFamily="2" charset="0"/>
              </a:rPr>
              <a:t> Feature </a:t>
            </a:r>
            <a:r>
              <a:rPr lang="en-US" b="1" i="0" dirty="0" err="1">
                <a:solidFill>
                  <a:srgbClr val="212121"/>
                </a:solidFill>
                <a:effectLst/>
                <a:highlight>
                  <a:srgbClr val="FFFFFF"/>
                </a:highlight>
                <a:latin typeface="Roboto" panose="02000000000000000000" pitchFamily="2" charset="0"/>
              </a:rPr>
              <a:t>TimeStamp</a:t>
            </a:r>
            <a:r>
              <a:rPr lang="en-US" b="1" dirty="0">
                <a:solidFill>
                  <a:srgbClr val="212121"/>
                </a:solidFill>
                <a:highlight>
                  <a:srgbClr val="FFFFFF"/>
                </a:highlight>
                <a:latin typeface="Roboto" panose="02000000000000000000" pitchFamily="2" charset="0"/>
              </a:rPr>
              <a:t> </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karena</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sudah</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ada</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hasil</a:t>
            </a:r>
            <a:r>
              <a:rPr lang="en-US" dirty="0">
                <a:solidFill>
                  <a:srgbClr val="212121"/>
                </a:solidFill>
                <a:highlight>
                  <a:srgbClr val="FFFFFF"/>
                </a:highlight>
                <a:latin typeface="Roboto" panose="02000000000000000000" pitchFamily="2" charset="0"/>
              </a:rPr>
              <a:t> </a:t>
            </a:r>
            <a:r>
              <a:rPr lang="en-US" dirty="0" err="1">
                <a:solidFill>
                  <a:srgbClr val="212121"/>
                </a:solidFill>
                <a:highlight>
                  <a:srgbClr val="FFFFFF"/>
                </a:highlight>
                <a:latin typeface="Roboto" panose="02000000000000000000" pitchFamily="2" charset="0"/>
              </a:rPr>
              <a:t>ekstraksi</a:t>
            </a:r>
            <a:r>
              <a:rPr lang="en-US" dirty="0">
                <a:solidFill>
                  <a:srgbClr val="212121"/>
                </a:solidFill>
                <a:highlight>
                  <a:srgbClr val="FFFFFF"/>
                </a:highlight>
                <a:latin typeface="Roboto" panose="02000000000000000000" pitchFamily="2" charset="0"/>
              </a:rPr>
              <a:t> feature </a:t>
            </a:r>
            <a:r>
              <a:rPr lang="en-US" b="1" dirty="0">
                <a:solidFill>
                  <a:srgbClr val="212121"/>
                </a:solidFill>
                <a:highlight>
                  <a:srgbClr val="FFFFFF"/>
                </a:highlight>
                <a:latin typeface="Roboto" panose="02000000000000000000" pitchFamily="2" charset="0"/>
              </a:rPr>
              <a:t>Year, Month, Week, Day</a:t>
            </a:r>
            <a:endParaRPr lang="en-US" b="0" i="0" dirty="0">
              <a:solidFill>
                <a:srgbClr val="212121"/>
              </a:solidFill>
              <a:effectLst/>
              <a:highlight>
                <a:srgbClr val="FFFFFF"/>
              </a:highlight>
              <a:latin typeface="Roboto" panose="02000000000000000000" pitchFamily="2" charset="0"/>
            </a:endParaRPr>
          </a:p>
          <a:p>
            <a:pPr marL="285750" indent="-285750" algn="l">
              <a:buFont typeface="Arial" panose="020B0604020202020204" pitchFamily="34" charset="0"/>
              <a:buChar char="•"/>
            </a:pPr>
            <a:r>
              <a:rPr lang="en-US" b="0" i="0" dirty="0" err="1">
                <a:solidFill>
                  <a:srgbClr val="212121"/>
                </a:solidFill>
                <a:effectLst/>
                <a:highlight>
                  <a:srgbClr val="FFFFFF"/>
                </a:highlight>
                <a:latin typeface="Roboto" panose="02000000000000000000" pitchFamily="2" charset="0"/>
              </a:rPr>
              <a:t>Menghapus</a:t>
            </a:r>
            <a:r>
              <a:rPr lang="en-US" b="0" i="0" dirty="0">
                <a:solidFill>
                  <a:srgbClr val="212121"/>
                </a:solidFill>
                <a:effectLst/>
                <a:highlight>
                  <a:srgbClr val="FFFFFF"/>
                </a:highlight>
                <a:latin typeface="Roboto" panose="02000000000000000000" pitchFamily="2" charset="0"/>
              </a:rPr>
              <a:t> Feature </a:t>
            </a:r>
            <a:r>
              <a:rPr lang="en-US" b="1" i="0" dirty="0">
                <a:solidFill>
                  <a:srgbClr val="212121"/>
                </a:solidFill>
                <a:effectLst/>
                <a:highlight>
                  <a:srgbClr val="FFFFFF"/>
                </a:highlight>
                <a:latin typeface="Roboto" panose="02000000000000000000" pitchFamily="2" charset="0"/>
              </a:rPr>
              <a:t>City </a:t>
            </a:r>
            <a:r>
              <a:rPr lang="en-US" i="0" dirty="0" err="1">
                <a:solidFill>
                  <a:srgbClr val="212121"/>
                </a:solidFill>
                <a:effectLst/>
                <a:highlight>
                  <a:srgbClr val="FFFFFF"/>
                </a:highlight>
                <a:latin typeface="Roboto" panose="02000000000000000000" pitchFamily="2" charset="0"/>
              </a:rPr>
              <a:t>karena</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terlalu</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banyak</a:t>
            </a:r>
            <a:r>
              <a:rPr lang="en-US" i="0" dirty="0">
                <a:solidFill>
                  <a:srgbClr val="212121"/>
                </a:solidFill>
                <a:effectLst/>
                <a:highlight>
                  <a:srgbClr val="FFFFFF"/>
                </a:highlight>
                <a:latin typeface="Roboto" panose="02000000000000000000" pitchFamily="2" charset="0"/>
              </a:rPr>
              <a:t> dan </a:t>
            </a:r>
            <a:r>
              <a:rPr lang="en-US" i="0" dirty="0" err="1">
                <a:solidFill>
                  <a:srgbClr val="212121"/>
                </a:solidFill>
                <a:effectLst/>
                <a:highlight>
                  <a:srgbClr val="FFFFFF"/>
                </a:highlight>
                <a:latin typeface="Roboto" panose="02000000000000000000" pitchFamily="2" charset="0"/>
              </a:rPr>
              <a:t>tidak</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diperlukan</a:t>
            </a:r>
            <a:r>
              <a:rPr lang="en-US" i="0" dirty="0">
                <a:solidFill>
                  <a:srgbClr val="212121"/>
                </a:solidFill>
                <a:effectLst/>
                <a:highlight>
                  <a:srgbClr val="FFFFFF"/>
                </a:highlight>
                <a:latin typeface="Roboto" panose="02000000000000000000" pitchFamily="2" charset="0"/>
              </a:rPr>
              <a:t> pada proses modelling.</a:t>
            </a:r>
          </a:p>
          <a:p>
            <a:pPr marL="285750" indent="-285750">
              <a:buFont typeface="Arial" panose="020B0604020202020204" pitchFamily="34" charset="0"/>
              <a:buChar char="•"/>
            </a:pPr>
            <a:r>
              <a:rPr lang="en-US" b="0" i="0" dirty="0" err="1">
                <a:solidFill>
                  <a:srgbClr val="212121"/>
                </a:solidFill>
                <a:effectLst/>
                <a:highlight>
                  <a:srgbClr val="FFFFFF"/>
                </a:highlight>
                <a:latin typeface="Roboto" panose="02000000000000000000" pitchFamily="2" charset="0"/>
              </a:rPr>
              <a:t>Menghapus</a:t>
            </a:r>
            <a:r>
              <a:rPr lang="en-US" b="0" i="0" dirty="0">
                <a:solidFill>
                  <a:srgbClr val="212121"/>
                </a:solidFill>
                <a:effectLst/>
                <a:highlight>
                  <a:srgbClr val="FFFFFF"/>
                </a:highlight>
                <a:latin typeface="Roboto" panose="02000000000000000000" pitchFamily="2" charset="0"/>
              </a:rPr>
              <a:t> Feature </a:t>
            </a:r>
            <a:r>
              <a:rPr lang="en-US" b="1" i="0" dirty="0">
                <a:solidFill>
                  <a:srgbClr val="212121"/>
                </a:solidFill>
                <a:effectLst/>
                <a:highlight>
                  <a:srgbClr val="FFFFFF"/>
                </a:highlight>
                <a:latin typeface="Roboto" panose="02000000000000000000" pitchFamily="2" charset="0"/>
              </a:rPr>
              <a:t>Province </a:t>
            </a:r>
            <a:r>
              <a:rPr lang="en-US" i="0" dirty="0" err="1">
                <a:solidFill>
                  <a:srgbClr val="212121"/>
                </a:solidFill>
                <a:effectLst/>
                <a:highlight>
                  <a:srgbClr val="FFFFFF"/>
                </a:highlight>
                <a:latin typeface="Roboto" panose="02000000000000000000" pitchFamily="2" charset="0"/>
              </a:rPr>
              <a:t>karena</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terlalu</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banyak</a:t>
            </a:r>
            <a:r>
              <a:rPr lang="en-US" i="0" dirty="0">
                <a:solidFill>
                  <a:srgbClr val="212121"/>
                </a:solidFill>
                <a:effectLst/>
                <a:highlight>
                  <a:srgbClr val="FFFFFF"/>
                </a:highlight>
                <a:latin typeface="Roboto" panose="02000000000000000000" pitchFamily="2" charset="0"/>
              </a:rPr>
              <a:t> dan </a:t>
            </a:r>
            <a:r>
              <a:rPr lang="en-US" i="0" dirty="0" err="1">
                <a:solidFill>
                  <a:srgbClr val="212121"/>
                </a:solidFill>
                <a:effectLst/>
                <a:highlight>
                  <a:srgbClr val="FFFFFF"/>
                </a:highlight>
                <a:latin typeface="Roboto" panose="02000000000000000000" pitchFamily="2" charset="0"/>
              </a:rPr>
              <a:t>tidak</a:t>
            </a:r>
            <a:r>
              <a:rPr lang="en-US" i="0" dirty="0">
                <a:solidFill>
                  <a:srgbClr val="212121"/>
                </a:solidFill>
                <a:effectLst/>
                <a:highlight>
                  <a:srgbClr val="FFFFFF"/>
                </a:highlight>
                <a:latin typeface="Roboto" panose="02000000000000000000" pitchFamily="2" charset="0"/>
              </a:rPr>
              <a:t> </a:t>
            </a:r>
            <a:r>
              <a:rPr lang="en-US" i="0" dirty="0" err="1">
                <a:solidFill>
                  <a:srgbClr val="212121"/>
                </a:solidFill>
                <a:effectLst/>
                <a:highlight>
                  <a:srgbClr val="FFFFFF"/>
                </a:highlight>
                <a:latin typeface="Roboto" panose="02000000000000000000" pitchFamily="2" charset="0"/>
              </a:rPr>
              <a:t>diperlukan</a:t>
            </a:r>
            <a:r>
              <a:rPr lang="en-US" i="0" dirty="0">
                <a:solidFill>
                  <a:srgbClr val="212121"/>
                </a:solidFill>
                <a:effectLst/>
                <a:highlight>
                  <a:srgbClr val="FFFFFF"/>
                </a:highlight>
                <a:latin typeface="Roboto" panose="02000000000000000000" pitchFamily="2" charset="0"/>
              </a:rPr>
              <a:t> pada proses modelling.</a:t>
            </a:r>
          </a:p>
        </p:txBody>
      </p:sp>
      <p:pic>
        <p:nvPicPr>
          <p:cNvPr id="22" name="Picture 21">
            <a:extLst>
              <a:ext uri="{FF2B5EF4-FFF2-40B4-BE49-F238E27FC236}">
                <a16:creationId xmlns:a16="http://schemas.microsoft.com/office/drawing/2014/main" id="{2E5C7F7B-DC85-551B-189B-C833D236EEC3}"/>
              </a:ext>
            </a:extLst>
          </p:cNvPr>
          <p:cNvPicPr>
            <a:picLocks noChangeAspect="1"/>
          </p:cNvPicPr>
          <p:nvPr/>
        </p:nvPicPr>
        <p:blipFill>
          <a:blip r:embed="rId4"/>
          <a:stretch>
            <a:fillRect/>
          </a:stretch>
        </p:blipFill>
        <p:spPr>
          <a:xfrm>
            <a:off x="237789" y="1537641"/>
            <a:ext cx="2798520" cy="3235057"/>
          </a:xfrm>
          <a:prstGeom prst="rect">
            <a:avLst/>
          </a:prstGeom>
          <a:ln>
            <a:solidFill>
              <a:schemeClr val="tx1"/>
            </a:solidFill>
          </a:ln>
        </p:spPr>
      </p:pic>
      <p:pic>
        <p:nvPicPr>
          <p:cNvPr id="3" name="Picture 2">
            <a:extLst>
              <a:ext uri="{FF2B5EF4-FFF2-40B4-BE49-F238E27FC236}">
                <a16:creationId xmlns:a16="http://schemas.microsoft.com/office/drawing/2014/main" id="{14FE1073-FE1C-3332-AEB9-02AF5011AC7F}"/>
              </a:ext>
            </a:extLst>
          </p:cNvPr>
          <p:cNvPicPr>
            <a:picLocks noChangeAspect="1"/>
          </p:cNvPicPr>
          <p:nvPr/>
        </p:nvPicPr>
        <p:blipFill>
          <a:blip r:embed="rId5"/>
          <a:stretch>
            <a:fillRect/>
          </a:stretch>
        </p:blipFill>
        <p:spPr>
          <a:xfrm>
            <a:off x="3339920" y="3667393"/>
            <a:ext cx="5500468" cy="569560"/>
          </a:xfrm>
          <a:prstGeom prst="rect">
            <a:avLst/>
          </a:prstGeom>
          <a:ln>
            <a:solidFill>
              <a:schemeClr val="tx1"/>
            </a:solidFill>
          </a:ln>
        </p:spPr>
      </p:pic>
    </p:spTree>
    <p:extLst>
      <p:ext uri="{BB962C8B-B14F-4D97-AF65-F5344CB8AC3E}">
        <p14:creationId xmlns:p14="http://schemas.microsoft.com/office/powerpoint/2010/main" val="1546585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Pre-Modelling</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Splitting Dataset</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2" name="TextBox 1">
            <a:extLst>
              <a:ext uri="{FF2B5EF4-FFF2-40B4-BE49-F238E27FC236}">
                <a16:creationId xmlns:a16="http://schemas.microsoft.com/office/drawing/2014/main" id="{0A0D634E-AB17-C8DD-C326-C32AAC20309F}"/>
              </a:ext>
            </a:extLst>
          </p:cNvPr>
          <p:cNvSpPr txBox="1"/>
          <p:nvPr/>
        </p:nvSpPr>
        <p:spPr>
          <a:xfrm>
            <a:off x="241305" y="3844312"/>
            <a:ext cx="8532066" cy="954107"/>
          </a:xfrm>
          <a:prstGeom prst="rect">
            <a:avLst/>
          </a:prstGeom>
          <a:noFill/>
        </p:spPr>
        <p:txBody>
          <a:bodyPr wrap="square">
            <a:spAutoFit/>
          </a:bodyPr>
          <a:lstStyle/>
          <a:p>
            <a:pPr algn="l"/>
            <a:r>
              <a:rPr lang="en-US" b="0" i="0" dirty="0">
                <a:solidFill>
                  <a:srgbClr val="212121"/>
                </a:solidFill>
                <a:effectLst/>
                <a:latin typeface="+mn-lt"/>
              </a:rPr>
              <a:t>Details: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0" i="0" dirty="0" err="1">
                <a:solidFill>
                  <a:srgbClr val="212121"/>
                </a:solidFill>
                <a:effectLst/>
                <a:latin typeface="+mn-lt"/>
              </a:rPr>
              <a:t>Membagi</a:t>
            </a:r>
            <a:r>
              <a:rPr lang="en-US" b="0" i="0" dirty="0">
                <a:solidFill>
                  <a:srgbClr val="212121"/>
                </a:solidFill>
                <a:effectLst/>
                <a:latin typeface="+mn-lt"/>
              </a:rPr>
              <a:t> data </a:t>
            </a:r>
            <a:r>
              <a:rPr lang="en-US" b="0" i="0" dirty="0" err="1">
                <a:solidFill>
                  <a:srgbClr val="212121"/>
                </a:solidFill>
                <a:effectLst/>
                <a:latin typeface="+mn-lt"/>
              </a:rPr>
              <a:t>menjadi</a:t>
            </a:r>
            <a:r>
              <a:rPr lang="en-US" b="0" i="0" dirty="0">
                <a:solidFill>
                  <a:srgbClr val="212121"/>
                </a:solidFill>
                <a:effectLst/>
                <a:latin typeface="+mn-lt"/>
              </a:rPr>
              <a:t> Data Train dan Data Test </a:t>
            </a:r>
            <a:r>
              <a:rPr lang="en-US" b="0" i="0" dirty="0" err="1">
                <a:solidFill>
                  <a:srgbClr val="212121"/>
                </a:solidFill>
                <a:effectLst/>
                <a:latin typeface="+mn-lt"/>
              </a:rPr>
              <a:t>dengan</a:t>
            </a:r>
            <a:r>
              <a:rPr lang="en-US" b="0" i="0" dirty="0">
                <a:solidFill>
                  <a:srgbClr val="212121"/>
                </a:solidFill>
                <a:effectLst/>
                <a:latin typeface="+mn-lt"/>
              </a:rPr>
              <a:t> </a:t>
            </a:r>
            <a:r>
              <a:rPr lang="en-US" b="0" i="0" dirty="0" err="1">
                <a:solidFill>
                  <a:srgbClr val="212121"/>
                </a:solidFill>
                <a:effectLst/>
                <a:latin typeface="+mn-lt"/>
              </a:rPr>
              <a:t>ukuran</a:t>
            </a:r>
            <a:r>
              <a:rPr lang="en-US" b="0" i="0" dirty="0">
                <a:solidFill>
                  <a:srgbClr val="212121"/>
                </a:solidFill>
                <a:effectLst/>
                <a:latin typeface="+mn-lt"/>
              </a:rPr>
              <a:t> data 80% Train dan 20% Test</a:t>
            </a:r>
          </a:p>
          <a:p>
            <a:pPr marL="285750" indent="-285750" algn="l">
              <a:buFont typeface="Arial" panose="020B0604020202020204" pitchFamily="34" charset="0"/>
              <a:buChar char="•"/>
            </a:pPr>
            <a:r>
              <a:rPr lang="en-US" dirty="0">
                <a:solidFill>
                  <a:srgbClr val="212121"/>
                </a:solidFill>
                <a:latin typeface="+mn-lt"/>
              </a:rPr>
              <a:t>Target </a:t>
            </a:r>
            <a:r>
              <a:rPr lang="en-US" dirty="0" err="1">
                <a:solidFill>
                  <a:srgbClr val="212121"/>
                </a:solidFill>
                <a:latin typeface="+mn-lt"/>
              </a:rPr>
              <a:t>menggunakan</a:t>
            </a:r>
            <a:r>
              <a:rPr lang="en-US" dirty="0">
                <a:solidFill>
                  <a:srgbClr val="212121"/>
                </a:solidFill>
                <a:latin typeface="+mn-lt"/>
              </a:rPr>
              <a:t> Feature </a:t>
            </a:r>
            <a:r>
              <a:rPr lang="en-US" b="1" dirty="0">
                <a:solidFill>
                  <a:srgbClr val="212121"/>
                </a:solidFill>
                <a:latin typeface="+mn-lt"/>
              </a:rPr>
              <a:t>Clicked on Ad</a:t>
            </a:r>
            <a:endParaRPr lang="en-US" b="0" i="0" dirty="0">
              <a:solidFill>
                <a:srgbClr val="212121"/>
              </a:solidFill>
              <a:effectLst/>
              <a:latin typeface="+mn-lt"/>
            </a:endParaRPr>
          </a:p>
        </p:txBody>
      </p:sp>
      <p:pic>
        <p:nvPicPr>
          <p:cNvPr id="4" name="Picture 3">
            <a:extLst>
              <a:ext uri="{FF2B5EF4-FFF2-40B4-BE49-F238E27FC236}">
                <a16:creationId xmlns:a16="http://schemas.microsoft.com/office/drawing/2014/main" id="{4534C643-6348-E2E3-3D83-CD1F27F9C835}"/>
              </a:ext>
            </a:extLst>
          </p:cNvPr>
          <p:cNvPicPr>
            <a:picLocks noChangeAspect="1"/>
          </p:cNvPicPr>
          <p:nvPr/>
        </p:nvPicPr>
        <p:blipFill>
          <a:blip r:embed="rId4"/>
          <a:stretch>
            <a:fillRect/>
          </a:stretch>
        </p:blipFill>
        <p:spPr>
          <a:xfrm>
            <a:off x="241305" y="1533679"/>
            <a:ext cx="7475522" cy="2257564"/>
          </a:xfrm>
          <a:prstGeom prst="rect">
            <a:avLst/>
          </a:prstGeom>
          <a:ln>
            <a:solidFill>
              <a:schemeClr val="tx1"/>
            </a:solidFill>
          </a:ln>
        </p:spPr>
      </p:pic>
    </p:spTree>
    <p:extLst>
      <p:ext uri="{BB962C8B-B14F-4D97-AF65-F5344CB8AC3E}">
        <p14:creationId xmlns:p14="http://schemas.microsoft.com/office/powerpoint/2010/main" val="48864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Before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Logistic Regression</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308324"/>
          </a:xfrm>
          <a:prstGeom prst="rect">
            <a:avLst/>
          </a:prstGeom>
          <a:noFill/>
        </p:spPr>
        <p:txBody>
          <a:bodyPr wrap="square">
            <a:spAutoFit/>
          </a:bodyPr>
          <a:lstStyle/>
          <a:p>
            <a:pPr algn="l"/>
            <a:r>
              <a:rPr lang="en-US" sz="1200" b="0" i="0" dirty="0">
                <a:solidFill>
                  <a:srgbClr val="212121"/>
                </a:solidFill>
                <a:effectLst/>
                <a:latin typeface="+mn-lt"/>
              </a:rPr>
              <a:t>Result:</a:t>
            </a:r>
          </a:p>
          <a:p>
            <a:pPr marL="171450" indent="-171450" algn="l">
              <a:buFont typeface="Arial" panose="020B0604020202020204" pitchFamily="34" charset="0"/>
              <a:buChar char="•"/>
            </a:pPr>
            <a:r>
              <a:rPr lang="en-US" sz="1200" b="0" i="0" dirty="0">
                <a:solidFill>
                  <a:srgbClr val="212121"/>
                </a:solidFill>
                <a:effectLst/>
                <a:latin typeface="+mn-lt"/>
              </a:rPr>
              <a:t>Best cross-validation score: 0.96</a:t>
            </a:r>
          </a:p>
          <a:p>
            <a:pPr marL="171450" indent="-171450" algn="l">
              <a:buFont typeface="Arial" panose="020B0604020202020204" pitchFamily="34" charset="0"/>
              <a:buChar char="•"/>
            </a:pPr>
            <a:r>
              <a:rPr lang="en-US" sz="1200" b="0" i="0" dirty="0">
                <a:solidFill>
                  <a:srgbClr val="212121"/>
                </a:solidFill>
                <a:effectLst/>
                <a:latin typeface="+mn-lt"/>
              </a:rPr>
              <a:t>Accuracy (Test Set): 0.97 </a:t>
            </a:r>
          </a:p>
          <a:p>
            <a:pPr marL="171450" indent="-171450" algn="l">
              <a:buFont typeface="Arial" panose="020B0604020202020204" pitchFamily="34" charset="0"/>
              <a:buChar char="•"/>
            </a:pPr>
            <a:r>
              <a:rPr lang="en-US" sz="1200" b="0" i="0" dirty="0">
                <a:solidFill>
                  <a:srgbClr val="212121"/>
                </a:solidFill>
                <a:effectLst/>
                <a:latin typeface="+mn-lt"/>
              </a:rPr>
              <a:t>Accuracy (Train Set): 0.97 </a:t>
            </a:r>
          </a:p>
          <a:p>
            <a:pPr marL="171450" indent="-171450" algn="l">
              <a:buFont typeface="Arial" panose="020B0604020202020204" pitchFamily="34" charset="0"/>
              <a:buChar char="•"/>
            </a:pPr>
            <a:r>
              <a:rPr lang="en-US" sz="1200" b="0" i="0" dirty="0">
                <a:solidFill>
                  <a:srgbClr val="212121"/>
                </a:solidFill>
                <a:effectLst/>
                <a:latin typeface="+mn-lt"/>
              </a:rPr>
              <a:t>Precision (Test Set): 0.97 </a:t>
            </a:r>
          </a:p>
          <a:p>
            <a:pPr marL="171450" indent="-171450" algn="l">
              <a:buFont typeface="Arial" panose="020B0604020202020204" pitchFamily="34" charset="0"/>
              <a:buChar char="•"/>
            </a:pPr>
            <a:r>
              <a:rPr lang="en-US" sz="1200" b="0" i="0" dirty="0">
                <a:solidFill>
                  <a:srgbClr val="212121"/>
                </a:solidFill>
                <a:effectLst/>
                <a:latin typeface="+mn-lt"/>
              </a:rPr>
              <a:t>Recall (Test Set): 0.97 </a:t>
            </a:r>
          </a:p>
          <a:p>
            <a:pPr marL="171450" indent="-171450" algn="l">
              <a:buFont typeface="Arial" panose="020B0604020202020204" pitchFamily="34" charset="0"/>
              <a:buChar char="•"/>
            </a:pPr>
            <a:r>
              <a:rPr lang="en-US" sz="1200" b="0" i="0" dirty="0">
                <a:solidFill>
                  <a:srgbClr val="212121"/>
                </a:solidFill>
                <a:effectLst/>
                <a:latin typeface="+mn-lt"/>
              </a:rPr>
              <a:t>F1-Score (Test Set): 0.97 </a:t>
            </a:r>
          </a:p>
          <a:p>
            <a:pPr marL="171450" indent="-171450" algn="l">
              <a:buFont typeface="Arial" panose="020B0604020202020204" pitchFamily="34" charset="0"/>
              <a:buChar char="•"/>
            </a:pPr>
            <a:r>
              <a:rPr lang="en-US" sz="1200" b="0" i="0" dirty="0" err="1">
                <a:solidFill>
                  <a:srgbClr val="212121"/>
                </a:solidFill>
                <a:effectLst/>
                <a:latin typeface="+mn-lt"/>
              </a:rPr>
              <a:t>roc_auc</a:t>
            </a:r>
            <a:r>
              <a:rPr lang="en-US" sz="1200" b="0" i="0" dirty="0">
                <a:solidFill>
                  <a:srgbClr val="212121"/>
                </a:solidFill>
                <a:effectLst/>
                <a:latin typeface="+mn-lt"/>
              </a:rPr>
              <a:t> (test-</a:t>
            </a:r>
            <a:r>
              <a:rPr lang="en-US" sz="1200" b="0" i="0" dirty="0" err="1">
                <a:solidFill>
                  <a:srgbClr val="212121"/>
                </a:solidFill>
                <a:effectLst/>
                <a:latin typeface="+mn-lt"/>
              </a:rPr>
              <a:t>proba</a:t>
            </a:r>
            <a:r>
              <a:rPr lang="en-US" sz="1200" b="0" i="0" dirty="0">
                <a:solidFill>
                  <a:srgbClr val="212121"/>
                </a:solidFill>
                <a:effectLst/>
                <a:latin typeface="+mn-lt"/>
              </a:rPr>
              <a:t>): 0.99 </a:t>
            </a:r>
          </a:p>
          <a:p>
            <a:pPr marL="171450" indent="-171450" algn="l">
              <a:buFont typeface="Arial" panose="020B0604020202020204" pitchFamily="34" charset="0"/>
              <a:buChar char="•"/>
            </a:pPr>
            <a:r>
              <a:rPr lang="en-US" sz="1200" b="0" i="0" dirty="0" err="1">
                <a:solidFill>
                  <a:srgbClr val="212121"/>
                </a:solidFill>
                <a:effectLst/>
                <a:latin typeface="+mn-lt"/>
              </a:rPr>
              <a:t>roc_auc</a:t>
            </a:r>
            <a:r>
              <a:rPr lang="en-US" sz="1200" b="0" i="0" dirty="0">
                <a:solidFill>
                  <a:srgbClr val="212121"/>
                </a:solidFill>
                <a:effectLst/>
                <a:latin typeface="+mn-lt"/>
              </a:rPr>
              <a:t> (train-</a:t>
            </a:r>
            <a:r>
              <a:rPr lang="en-US" sz="1200" b="0" i="0" dirty="0" err="1">
                <a:solidFill>
                  <a:srgbClr val="212121"/>
                </a:solidFill>
                <a:effectLst/>
                <a:latin typeface="+mn-lt"/>
              </a:rPr>
              <a:t>proba</a:t>
            </a:r>
            <a:r>
              <a:rPr lang="en-US" sz="1200" b="0" i="0" dirty="0">
                <a:solidFill>
                  <a:srgbClr val="212121"/>
                </a:solidFill>
                <a:effectLst/>
                <a:latin typeface="+mn-lt"/>
              </a:rPr>
              <a:t>): 0.99 </a:t>
            </a:r>
          </a:p>
          <a:p>
            <a:pPr marL="171450" indent="-171450" algn="l">
              <a:buFont typeface="Arial" panose="020B0604020202020204" pitchFamily="34" charset="0"/>
              <a:buChar char="•"/>
            </a:pPr>
            <a:r>
              <a:rPr lang="en-US" sz="1200" b="0" i="0" dirty="0">
                <a:solidFill>
                  <a:srgbClr val="212121"/>
                </a:solidFill>
                <a:effectLst/>
                <a:latin typeface="+mn-lt"/>
              </a:rPr>
              <a:t>Accuracy (</a:t>
            </a:r>
            <a:r>
              <a:rPr lang="en-US" sz="1200" b="0" i="0" dirty="0" err="1">
                <a:solidFill>
                  <a:srgbClr val="212121"/>
                </a:solidFill>
                <a:effectLst/>
                <a:latin typeface="+mn-lt"/>
              </a:rPr>
              <a:t>crossval</a:t>
            </a:r>
            <a:r>
              <a:rPr lang="en-US" sz="1200" b="0" i="0" dirty="0">
                <a:solidFill>
                  <a:srgbClr val="212121"/>
                </a:solidFill>
                <a:effectLst/>
                <a:latin typeface="+mn-lt"/>
              </a:rPr>
              <a:t> train): 0.96</a:t>
            </a:r>
          </a:p>
          <a:p>
            <a:pPr marL="171450" indent="-171450" algn="l">
              <a:buFont typeface="Arial" panose="020B0604020202020204" pitchFamily="34" charset="0"/>
              <a:buChar char="•"/>
            </a:pPr>
            <a:r>
              <a:rPr lang="en-US" sz="1200" b="0" i="0" dirty="0">
                <a:solidFill>
                  <a:srgbClr val="212121"/>
                </a:solidFill>
                <a:effectLst/>
                <a:latin typeface="+mn-lt"/>
              </a:rPr>
              <a:t>Accuracy (</a:t>
            </a:r>
            <a:r>
              <a:rPr lang="en-US" sz="1200" b="0" i="0" dirty="0" err="1">
                <a:solidFill>
                  <a:srgbClr val="212121"/>
                </a:solidFill>
                <a:effectLst/>
                <a:latin typeface="+mn-lt"/>
              </a:rPr>
              <a:t>crossval</a:t>
            </a:r>
            <a:r>
              <a:rPr lang="en-US" sz="1200" b="0" i="0" dirty="0">
                <a:solidFill>
                  <a:srgbClr val="212121"/>
                </a:solidFill>
                <a:effectLst/>
                <a:latin typeface="+mn-lt"/>
              </a:rPr>
              <a:t> test): 0.96</a:t>
            </a:r>
            <a:br>
              <a:rPr lang="en-US" sz="1200" b="0" i="0" dirty="0">
                <a:solidFill>
                  <a:srgbClr val="212121"/>
                </a:solidFill>
                <a:effectLst/>
                <a:latin typeface="+mn-lt"/>
              </a:rPr>
            </a:br>
            <a:endParaRPr lang="en-US" sz="1200" b="0" i="0" dirty="0">
              <a:solidFill>
                <a:srgbClr val="212121"/>
              </a:solidFill>
              <a:effectLst/>
              <a:latin typeface="+mn-lt"/>
            </a:endParaRPr>
          </a:p>
        </p:txBody>
      </p:sp>
      <p:pic>
        <p:nvPicPr>
          <p:cNvPr id="1026" name="Picture 2">
            <a:extLst>
              <a:ext uri="{FF2B5EF4-FFF2-40B4-BE49-F238E27FC236}">
                <a16:creationId xmlns:a16="http://schemas.microsoft.com/office/drawing/2014/main" id="{331B72EB-AE8B-E864-6A4F-A7AF287E2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5"/>
            <a:ext cx="2971580" cy="23796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36B2F23-FE97-6D99-C9EB-4ECD3FF30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6" y="1859303"/>
            <a:ext cx="2971579"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Before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Decision Tree</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123658"/>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0.94</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0.95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0.94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0.96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0.95 </a:t>
            </a: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0.98</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0.94</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0.92</a:t>
            </a:r>
            <a:endParaRPr lang="en-US" sz="1050" b="0" i="0" dirty="0">
              <a:solidFill>
                <a:srgbClr val="212121"/>
              </a:solidFill>
              <a:effectLst/>
              <a:latin typeface="+mn-lt"/>
              <a:ea typeface="Calibri" panose="020F0502020204030204" pitchFamily="34" charset="0"/>
              <a:cs typeface="Calibri" panose="020F0502020204030204" pitchFamily="34" charset="0"/>
            </a:endParaRPr>
          </a:p>
        </p:txBody>
      </p:sp>
      <p:pic>
        <p:nvPicPr>
          <p:cNvPr id="2" name="Picture 2">
            <a:extLst>
              <a:ext uri="{FF2B5EF4-FFF2-40B4-BE49-F238E27FC236}">
                <a16:creationId xmlns:a16="http://schemas.microsoft.com/office/drawing/2014/main" id="{0268E53F-64AE-D4E3-D41B-F80E640E6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8"/>
            <a:ext cx="2971579" cy="237961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787D068-55DF-9145-1506-4C0ECD9C5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5" y="1859303"/>
            <a:ext cx="2971580" cy="1901248"/>
          </a:xfrm>
          <a:prstGeom prst="rect">
            <a:avLst/>
          </a:prstGeom>
          <a:solidFill>
            <a:schemeClr val="accent2"/>
          </a:solidFill>
          <a:ln>
            <a:solidFill>
              <a:schemeClr val="tx1"/>
            </a:solidFill>
          </a:ln>
        </p:spPr>
      </p:pic>
    </p:spTree>
    <p:extLst>
      <p:ext uri="{BB962C8B-B14F-4D97-AF65-F5344CB8AC3E}">
        <p14:creationId xmlns:p14="http://schemas.microsoft.com/office/powerpoint/2010/main" val="3507823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Before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Random Forest</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123658"/>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0.97</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0.98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1.00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0.98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0.98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0.99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0.97</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0.96</a:t>
            </a:r>
            <a:endParaRPr lang="en-US" sz="1050" b="0" i="0" dirty="0">
              <a:solidFill>
                <a:srgbClr val="212121"/>
              </a:solidFill>
              <a:effectLst/>
              <a:latin typeface="+mn-lt"/>
              <a:ea typeface="Calibri" panose="020F0502020204030204" pitchFamily="34" charset="0"/>
              <a:cs typeface="Calibri" panose="020F0502020204030204" pitchFamily="34" charset="0"/>
            </a:endParaRPr>
          </a:p>
        </p:txBody>
      </p:sp>
      <p:pic>
        <p:nvPicPr>
          <p:cNvPr id="4100" name="Picture 4">
            <a:extLst>
              <a:ext uri="{FF2B5EF4-FFF2-40B4-BE49-F238E27FC236}">
                <a16:creationId xmlns:a16="http://schemas.microsoft.com/office/drawing/2014/main" id="{DF959235-B221-0B75-6854-86C7720C1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5"/>
            <a:ext cx="2971579" cy="23796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10E83FF3-351A-9E49-48DA-9D855F6B0F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5" y="1871447"/>
            <a:ext cx="2971579"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42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Before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K – Nearest </a:t>
            </a:r>
            <a:r>
              <a:rPr lang="en-US" sz="1500" b="1" dirty="0" err="1">
                <a:solidFill>
                  <a:schemeClr val="dk1"/>
                </a:solidFill>
              </a:rPr>
              <a:t>Neighbour</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308324"/>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0.72</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0.69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0.75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0.74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0.55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0.63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0.70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0.82</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0.72</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0.65</a:t>
            </a:r>
            <a:br>
              <a:rPr lang="en-US" sz="1200" b="0" i="0" dirty="0">
                <a:solidFill>
                  <a:srgbClr val="212121"/>
                </a:solidFill>
                <a:effectLst/>
                <a:latin typeface="+mn-lt"/>
                <a:ea typeface="Calibri" panose="020F0502020204030204" pitchFamily="34" charset="0"/>
                <a:cs typeface="Calibri" panose="020F0502020204030204" pitchFamily="34" charset="0"/>
              </a:rPr>
            </a:br>
            <a:endParaRPr lang="en-US" sz="1200" b="0" i="0" dirty="0">
              <a:solidFill>
                <a:srgbClr val="212121"/>
              </a:solidFill>
              <a:effectLst/>
              <a:latin typeface="+mn-lt"/>
              <a:ea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E9A4446B-7049-CEA7-6524-8A8C8CC010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4"/>
            <a:ext cx="2971579" cy="23796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F2EC0399-A6F3-621B-3BB8-45C310395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6" y="1871446"/>
            <a:ext cx="2971580"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49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Before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Gradient Boost Classifier</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308324"/>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0.96</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1.00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0.98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0.96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0.97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0.99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0.96</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0.96</a:t>
            </a:r>
            <a:br>
              <a:rPr lang="en-US" sz="1200" b="0" i="0" dirty="0">
                <a:solidFill>
                  <a:srgbClr val="212121"/>
                </a:solidFill>
                <a:effectLst/>
                <a:latin typeface="+mn-lt"/>
                <a:ea typeface="Calibri" panose="020F0502020204030204" pitchFamily="34" charset="0"/>
                <a:cs typeface="Calibri" panose="020F0502020204030204" pitchFamily="34" charset="0"/>
              </a:rPr>
            </a:br>
            <a:endParaRPr lang="en-US" sz="1200" b="0" i="0" dirty="0">
              <a:solidFill>
                <a:srgbClr val="212121"/>
              </a:solidFill>
              <a:effectLst/>
              <a:latin typeface="+mn-lt"/>
              <a:ea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E05BB7B5-0252-6D75-83FC-877D468E3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3"/>
            <a:ext cx="2971580" cy="23796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C1F7D60-42DF-B6AE-317B-883682B67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7" y="1868446"/>
            <a:ext cx="2971580"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784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After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Logistic Regression</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308324"/>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0.97</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0.98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0.99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0.98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0.99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0.99</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0.97</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0.97</a:t>
            </a:r>
            <a:br>
              <a:rPr lang="en-US" sz="1200" b="0" i="0" dirty="0">
                <a:solidFill>
                  <a:srgbClr val="212121"/>
                </a:solidFill>
                <a:effectLst/>
                <a:latin typeface="+mn-lt"/>
                <a:ea typeface="Calibri" panose="020F0502020204030204" pitchFamily="34" charset="0"/>
                <a:cs typeface="Calibri" panose="020F0502020204030204" pitchFamily="34" charset="0"/>
              </a:rPr>
            </a:br>
            <a:endParaRPr lang="en-US" sz="1200" b="0" i="0" dirty="0">
              <a:solidFill>
                <a:srgbClr val="212121"/>
              </a:solidFill>
              <a:effectLst/>
              <a:latin typeface="+mn-lt"/>
              <a:ea typeface="Calibri" panose="020F0502020204030204" pitchFamily="34" charset="0"/>
              <a:cs typeface="Calibri" panose="020F0502020204030204" pitchFamily="34" charset="0"/>
            </a:endParaRPr>
          </a:p>
        </p:txBody>
      </p:sp>
      <p:pic>
        <p:nvPicPr>
          <p:cNvPr id="5122" name="Picture 2">
            <a:extLst>
              <a:ext uri="{FF2B5EF4-FFF2-40B4-BE49-F238E27FC236}">
                <a16:creationId xmlns:a16="http://schemas.microsoft.com/office/drawing/2014/main" id="{0B8253D2-966D-82C6-013A-65D473B90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4" y="1655762"/>
            <a:ext cx="2971580" cy="23796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1CD9405-D14B-14AA-5B17-BA94B3A9F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8" y="1868446"/>
            <a:ext cx="2971580" cy="188339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61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After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Decision Tree</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123658"/>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0.94</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0.95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0.94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0.96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0.95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0.98 </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0.94</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0.92</a:t>
            </a:r>
          </a:p>
        </p:txBody>
      </p:sp>
      <p:pic>
        <p:nvPicPr>
          <p:cNvPr id="10242" name="Picture 2">
            <a:extLst>
              <a:ext uri="{FF2B5EF4-FFF2-40B4-BE49-F238E27FC236}">
                <a16:creationId xmlns:a16="http://schemas.microsoft.com/office/drawing/2014/main" id="{AACE38A5-9B82-D318-2A08-B56AB7D6D8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2"/>
            <a:ext cx="2971581" cy="23796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FC77159-7C45-A02F-821A-416BD18BA0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8" y="1875159"/>
            <a:ext cx="2971580"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77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After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Random Forest</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123658"/>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Best cross-validation score: 0.96</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(Test Set): 0.97</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(Train Set):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Precision (Test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Recall (Test Set): 0.97 </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F1-Score (Test Set): 0.97</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(test-</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0.99</a:t>
            </a:r>
          </a:p>
          <a:p>
            <a:pPr marL="171450" indent="-171450" algn="l">
              <a:buFont typeface="Arial" panose="020B0604020202020204" pitchFamily="34" charset="0"/>
              <a:buChar char="•"/>
            </a:pPr>
            <a:r>
              <a:rPr lang="en-US" sz="1200" b="0" i="0" dirty="0" err="1">
                <a:solidFill>
                  <a:srgbClr val="212121"/>
                </a:solidFill>
                <a:effectLst/>
                <a:latin typeface="+mn-lt"/>
                <a:ea typeface="Calibri" panose="020F0502020204030204" pitchFamily="34" charset="0"/>
                <a:cs typeface="Calibri" panose="020F0502020204030204" pitchFamily="34" charset="0"/>
              </a:rPr>
              <a:t>roc_auc</a:t>
            </a:r>
            <a:r>
              <a:rPr lang="en-US" sz="1200" b="0" i="0" dirty="0">
                <a:solidFill>
                  <a:srgbClr val="212121"/>
                </a:solidFill>
                <a:effectLst/>
                <a:latin typeface="+mn-lt"/>
                <a:ea typeface="Calibri" panose="020F0502020204030204" pitchFamily="34" charset="0"/>
                <a:cs typeface="Calibri" panose="020F0502020204030204" pitchFamily="34" charset="0"/>
              </a:rPr>
              <a:t> (train-</a:t>
            </a:r>
            <a:r>
              <a:rPr lang="en-US" sz="1200" b="0" i="0" dirty="0" err="1">
                <a:solidFill>
                  <a:srgbClr val="212121"/>
                </a:solidFill>
                <a:effectLst/>
                <a:latin typeface="+mn-lt"/>
                <a:ea typeface="Calibri" panose="020F0502020204030204" pitchFamily="34" charset="0"/>
                <a:cs typeface="Calibri" panose="020F0502020204030204" pitchFamily="34" charset="0"/>
              </a:rPr>
              <a:t>proba</a:t>
            </a:r>
            <a:r>
              <a:rPr lang="en-US" sz="1200" b="0" i="0" dirty="0">
                <a:solidFill>
                  <a:srgbClr val="212121"/>
                </a:solidFill>
                <a:effectLst/>
                <a:latin typeface="+mn-lt"/>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train): 0.96</a:t>
            </a:r>
          </a:p>
          <a:p>
            <a:pPr marL="171450" indent="-171450" algn="l">
              <a:buFont typeface="Arial" panose="020B0604020202020204" pitchFamily="34" charset="0"/>
              <a:buChar char="•"/>
            </a:pPr>
            <a:r>
              <a:rPr lang="en-US" sz="1200" b="0" i="0" dirty="0">
                <a:solidFill>
                  <a:srgbClr val="212121"/>
                </a:solidFill>
                <a:effectLst/>
                <a:latin typeface="+mn-lt"/>
                <a:ea typeface="Calibri" panose="020F0502020204030204" pitchFamily="34" charset="0"/>
                <a:cs typeface="Calibri" panose="020F0502020204030204" pitchFamily="34" charset="0"/>
              </a:rPr>
              <a:t>Accuracy (</a:t>
            </a:r>
            <a:r>
              <a:rPr lang="en-US" sz="1200" b="0" i="0" dirty="0" err="1">
                <a:solidFill>
                  <a:srgbClr val="212121"/>
                </a:solidFill>
                <a:effectLst/>
                <a:latin typeface="+mn-lt"/>
                <a:ea typeface="Calibri" panose="020F0502020204030204" pitchFamily="34" charset="0"/>
                <a:cs typeface="Calibri" panose="020F0502020204030204" pitchFamily="34" charset="0"/>
              </a:rPr>
              <a:t>crossval</a:t>
            </a:r>
            <a:r>
              <a:rPr lang="en-US" sz="1200" b="0" i="0" dirty="0">
                <a:solidFill>
                  <a:srgbClr val="212121"/>
                </a:solidFill>
                <a:effectLst/>
                <a:latin typeface="+mn-lt"/>
                <a:ea typeface="Calibri" panose="020F0502020204030204" pitchFamily="34" charset="0"/>
                <a:cs typeface="Calibri" panose="020F0502020204030204" pitchFamily="34" charset="0"/>
              </a:rPr>
              <a:t> test): 0.96</a:t>
            </a:r>
          </a:p>
        </p:txBody>
      </p:sp>
      <p:pic>
        <p:nvPicPr>
          <p:cNvPr id="9218" name="Picture 2">
            <a:extLst>
              <a:ext uri="{FF2B5EF4-FFF2-40B4-BE49-F238E27FC236}">
                <a16:creationId xmlns:a16="http://schemas.microsoft.com/office/drawing/2014/main" id="{05850519-4A67-9F34-4172-F5CE0FAD1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623" y="1655762"/>
            <a:ext cx="2971581" cy="23796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BE9CCE8-07CE-E73E-34B6-CEA4A29E7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899" y="1875158"/>
            <a:ext cx="2971580" cy="19012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9468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After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K – Nearest </a:t>
            </a:r>
            <a:r>
              <a:rPr lang="en-US" sz="1500" b="1" dirty="0" err="1">
                <a:solidFill>
                  <a:schemeClr val="dk1"/>
                </a:solidFill>
              </a:rPr>
              <a:t>Neighbour</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308324"/>
          </a:xfrm>
          <a:prstGeom prst="rect">
            <a:avLst/>
          </a:prstGeom>
          <a:noFill/>
        </p:spPr>
        <p:txBody>
          <a:bodyPr wrap="square">
            <a:spAutoFit/>
          </a:bodyPr>
          <a:lstStyle/>
          <a:p>
            <a:pPr algn="l"/>
            <a:r>
              <a:rPr lang="en-US" sz="1200" b="0" i="0" dirty="0">
                <a:solidFill>
                  <a:srgbClr val="212121"/>
                </a:solidFill>
                <a:effectLst/>
                <a:latin typeface="+mn-lt"/>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mn-lt"/>
              </a:rPr>
              <a:t>Best cross-validation score: 0.94</a:t>
            </a:r>
          </a:p>
          <a:p>
            <a:pPr marL="171450" indent="-171450" algn="l">
              <a:buFont typeface="Arial" panose="020B0604020202020204" pitchFamily="34" charset="0"/>
              <a:buChar char="•"/>
            </a:pPr>
            <a:r>
              <a:rPr lang="en-US" sz="1200" b="0" i="0" dirty="0">
                <a:solidFill>
                  <a:srgbClr val="212121"/>
                </a:solidFill>
                <a:effectLst/>
                <a:latin typeface="+mn-lt"/>
              </a:rPr>
              <a:t>Accuracy (Test Set): 0.95</a:t>
            </a:r>
          </a:p>
          <a:p>
            <a:pPr marL="171450" indent="-171450" algn="l">
              <a:buFont typeface="Arial" panose="020B0604020202020204" pitchFamily="34" charset="0"/>
              <a:buChar char="•"/>
            </a:pPr>
            <a:r>
              <a:rPr lang="en-US" sz="1200" b="0" i="0" dirty="0">
                <a:solidFill>
                  <a:srgbClr val="212121"/>
                </a:solidFill>
                <a:effectLst/>
                <a:latin typeface="+mn-lt"/>
              </a:rPr>
              <a:t>Accuracy (Train Set): 1.00</a:t>
            </a:r>
          </a:p>
          <a:p>
            <a:pPr marL="171450" indent="-171450" algn="l">
              <a:buFont typeface="Arial" panose="020B0604020202020204" pitchFamily="34" charset="0"/>
              <a:buChar char="•"/>
            </a:pPr>
            <a:r>
              <a:rPr lang="en-US" sz="1200" b="0" i="0" dirty="0">
                <a:solidFill>
                  <a:srgbClr val="212121"/>
                </a:solidFill>
                <a:effectLst/>
                <a:latin typeface="+mn-lt"/>
              </a:rPr>
              <a:t>Precision (Test Set): 0.98</a:t>
            </a:r>
          </a:p>
          <a:p>
            <a:pPr marL="171450" indent="-171450" algn="l">
              <a:buFont typeface="Arial" panose="020B0604020202020204" pitchFamily="34" charset="0"/>
              <a:buChar char="•"/>
            </a:pPr>
            <a:r>
              <a:rPr lang="en-US" sz="1200" b="0" i="0" dirty="0">
                <a:solidFill>
                  <a:srgbClr val="212121"/>
                </a:solidFill>
                <a:effectLst/>
                <a:latin typeface="+mn-lt"/>
              </a:rPr>
              <a:t>Recall (Test Set): 0.92 </a:t>
            </a:r>
          </a:p>
          <a:p>
            <a:pPr marL="171450" indent="-171450" algn="l">
              <a:buFont typeface="Arial" panose="020B0604020202020204" pitchFamily="34" charset="0"/>
              <a:buChar char="•"/>
            </a:pPr>
            <a:r>
              <a:rPr lang="en-US" sz="1200" b="0" i="0" dirty="0">
                <a:solidFill>
                  <a:srgbClr val="212121"/>
                </a:solidFill>
                <a:effectLst/>
                <a:latin typeface="+mn-lt"/>
              </a:rPr>
              <a:t>F1-Score (Test Set): 0.95</a:t>
            </a:r>
          </a:p>
          <a:p>
            <a:pPr marL="171450" indent="-171450" algn="l">
              <a:buFont typeface="Arial" panose="020B0604020202020204" pitchFamily="34" charset="0"/>
              <a:buChar char="•"/>
            </a:pPr>
            <a:r>
              <a:rPr lang="en-US" sz="1200" b="0" i="0" dirty="0" err="1">
                <a:solidFill>
                  <a:srgbClr val="212121"/>
                </a:solidFill>
                <a:effectLst/>
                <a:latin typeface="+mn-lt"/>
              </a:rPr>
              <a:t>roc_auc</a:t>
            </a:r>
            <a:r>
              <a:rPr lang="en-US" sz="1200" b="0" i="0" dirty="0">
                <a:solidFill>
                  <a:srgbClr val="212121"/>
                </a:solidFill>
                <a:effectLst/>
                <a:latin typeface="+mn-lt"/>
              </a:rPr>
              <a:t> (test-</a:t>
            </a:r>
            <a:r>
              <a:rPr lang="en-US" sz="1200" b="0" i="0" dirty="0" err="1">
                <a:solidFill>
                  <a:srgbClr val="212121"/>
                </a:solidFill>
                <a:effectLst/>
                <a:latin typeface="+mn-lt"/>
              </a:rPr>
              <a:t>proba</a:t>
            </a:r>
            <a:r>
              <a:rPr lang="en-US" sz="1200" b="0" i="0" dirty="0">
                <a:solidFill>
                  <a:srgbClr val="212121"/>
                </a:solidFill>
                <a:effectLst/>
                <a:latin typeface="+mn-lt"/>
              </a:rPr>
              <a:t>): 0.98</a:t>
            </a:r>
          </a:p>
          <a:p>
            <a:pPr marL="171450" indent="-171450" algn="l">
              <a:buFont typeface="Arial" panose="020B0604020202020204" pitchFamily="34" charset="0"/>
              <a:buChar char="•"/>
            </a:pPr>
            <a:r>
              <a:rPr lang="en-US" sz="1200" b="0" i="0" dirty="0" err="1">
                <a:solidFill>
                  <a:srgbClr val="212121"/>
                </a:solidFill>
                <a:effectLst/>
                <a:latin typeface="+mn-lt"/>
              </a:rPr>
              <a:t>roc_auc</a:t>
            </a:r>
            <a:r>
              <a:rPr lang="en-US" sz="1200" b="0" i="0" dirty="0">
                <a:solidFill>
                  <a:srgbClr val="212121"/>
                </a:solidFill>
                <a:effectLst/>
                <a:latin typeface="+mn-lt"/>
              </a:rPr>
              <a:t> (train-</a:t>
            </a:r>
            <a:r>
              <a:rPr lang="en-US" sz="1200" b="0" i="0" dirty="0" err="1">
                <a:solidFill>
                  <a:srgbClr val="212121"/>
                </a:solidFill>
                <a:effectLst/>
                <a:latin typeface="+mn-lt"/>
              </a:rPr>
              <a:t>proba</a:t>
            </a:r>
            <a:r>
              <a:rPr lang="en-US" sz="1200" b="0" i="0" dirty="0">
                <a:solidFill>
                  <a:srgbClr val="212121"/>
                </a:solidFill>
                <a:effectLst/>
                <a:latin typeface="+mn-lt"/>
              </a:rPr>
              <a:t>): 1.00</a:t>
            </a:r>
          </a:p>
          <a:p>
            <a:pPr marL="171450" indent="-171450" algn="l">
              <a:buFont typeface="Arial" panose="020B0604020202020204" pitchFamily="34" charset="0"/>
              <a:buChar char="•"/>
            </a:pPr>
            <a:r>
              <a:rPr lang="en-US" sz="1200" b="0" i="0" dirty="0">
                <a:solidFill>
                  <a:srgbClr val="212121"/>
                </a:solidFill>
                <a:effectLst/>
                <a:latin typeface="+mn-lt"/>
              </a:rPr>
              <a:t>Accuracy (</a:t>
            </a:r>
            <a:r>
              <a:rPr lang="en-US" sz="1200" b="0" i="0" dirty="0" err="1">
                <a:solidFill>
                  <a:srgbClr val="212121"/>
                </a:solidFill>
                <a:effectLst/>
                <a:latin typeface="+mn-lt"/>
              </a:rPr>
              <a:t>crossval</a:t>
            </a:r>
            <a:r>
              <a:rPr lang="en-US" sz="1200" b="0" i="0" dirty="0">
                <a:solidFill>
                  <a:srgbClr val="212121"/>
                </a:solidFill>
                <a:effectLst/>
                <a:latin typeface="+mn-lt"/>
              </a:rPr>
              <a:t> train): 0.94</a:t>
            </a:r>
          </a:p>
          <a:p>
            <a:pPr marL="171450" indent="-171450" algn="l">
              <a:buFont typeface="Arial" panose="020B0604020202020204" pitchFamily="34" charset="0"/>
              <a:buChar char="•"/>
            </a:pPr>
            <a:r>
              <a:rPr lang="en-US" sz="1200" b="0" i="0" dirty="0">
                <a:solidFill>
                  <a:srgbClr val="212121"/>
                </a:solidFill>
                <a:effectLst/>
                <a:latin typeface="+mn-lt"/>
              </a:rPr>
              <a:t>Accuracy (</a:t>
            </a:r>
            <a:r>
              <a:rPr lang="en-US" sz="1200" b="0" i="0" dirty="0" err="1">
                <a:solidFill>
                  <a:srgbClr val="212121"/>
                </a:solidFill>
                <a:effectLst/>
                <a:latin typeface="+mn-lt"/>
              </a:rPr>
              <a:t>crossval</a:t>
            </a:r>
            <a:r>
              <a:rPr lang="en-US" sz="1200" b="0" i="0" dirty="0">
                <a:solidFill>
                  <a:srgbClr val="212121"/>
                </a:solidFill>
                <a:effectLst/>
                <a:latin typeface="+mn-lt"/>
              </a:rPr>
              <a:t> test): 0.93</a:t>
            </a:r>
            <a:br>
              <a:rPr lang="en-US" sz="1200" b="0" i="0" dirty="0">
                <a:solidFill>
                  <a:srgbClr val="212121"/>
                </a:solidFill>
                <a:effectLst/>
                <a:latin typeface="+mn-lt"/>
                <a:ea typeface="Calibri" panose="020F0502020204030204" pitchFamily="34" charset="0"/>
                <a:cs typeface="Calibri" panose="020F0502020204030204" pitchFamily="34" charset="0"/>
              </a:rPr>
            </a:br>
            <a:endParaRPr lang="en-US" sz="1200" b="0" i="0" dirty="0">
              <a:solidFill>
                <a:srgbClr val="212121"/>
              </a:solidFill>
              <a:effectLst/>
              <a:latin typeface="+mn-lt"/>
              <a:ea typeface="Calibri" panose="020F0502020204030204" pitchFamily="34" charset="0"/>
              <a:cs typeface="Calibri" panose="020F0502020204030204" pitchFamily="34" charset="0"/>
            </a:endParaRPr>
          </a:p>
        </p:txBody>
      </p:sp>
      <p:pic>
        <p:nvPicPr>
          <p:cNvPr id="8194" name="Picture 2">
            <a:extLst>
              <a:ext uri="{FF2B5EF4-FFF2-40B4-BE49-F238E27FC236}">
                <a16:creationId xmlns:a16="http://schemas.microsoft.com/office/drawing/2014/main" id="{DF9173C4-2B97-D4EC-7FF5-640EC5C58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97" y="1655761"/>
            <a:ext cx="2981707" cy="238772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2A93D699-7003-091A-FB37-8B1E4A3632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7099" y="1875157"/>
            <a:ext cx="3013600" cy="191002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61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Data After Standardization</a:t>
            </a:r>
          </a:p>
          <a:p>
            <a:pPr marL="133350" lvl="0" indent="0" algn="ctr" rtl="0">
              <a:lnSpc>
                <a:spcPct val="200000"/>
              </a:lnSpc>
              <a:spcBef>
                <a:spcPts val="0"/>
              </a:spcBef>
              <a:spcAft>
                <a:spcPts val="0"/>
              </a:spcAft>
              <a:buClr>
                <a:schemeClr val="dk1"/>
              </a:buClr>
              <a:buSzPts val="1500"/>
              <a:buNone/>
            </a:pPr>
            <a:r>
              <a:rPr lang="en-US" sz="1500" b="1" dirty="0">
                <a:solidFill>
                  <a:schemeClr val="dk1"/>
                </a:solidFill>
              </a:rPr>
              <a:t>Gradient Boost Classifier</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6340698" y="1655765"/>
            <a:ext cx="2572679" cy="2123658"/>
          </a:xfrm>
          <a:prstGeom prst="rect">
            <a:avLst/>
          </a:prstGeom>
          <a:noFill/>
        </p:spPr>
        <p:txBody>
          <a:bodyPr wrap="square">
            <a:spAutoFit/>
          </a:bodyPr>
          <a:lstStyle/>
          <a:p>
            <a:pPr algn="l"/>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Result:</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Best cross-validation score: 0.96</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Accuracy (Test Set): 0.97 </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Accuracy (Train Set): 1.00 </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Precision (Test Set): 0.97 </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Recall (Test Set): 0.97 </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F1-Score (Test Set): 0.97 </a:t>
            </a:r>
          </a:p>
          <a:p>
            <a:pPr marL="171450" indent="-171450" algn="l">
              <a:buFont typeface="Arial" panose="020B0604020202020204" pitchFamily="34" charset="0"/>
              <a:buChar char="•"/>
            </a:pP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roc_auc</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(test-</a:t>
            </a: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proba</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0.99 </a:t>
            </a:r>
          </a:p>
          <a:p>
            <a:pPr marL="171450" indent="-171450" algn="l">
              <a:buFont typeface="Arial" panose="020B0604020202020204" pitchFamily="34" charset="0"/>
              <a:buChar char="•"/>
            </a:pP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roc_auc</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(train-</a:t>
            </a: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proba</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1.00</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Accuracy (</a:t>
            </a: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crossval</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train): 0.96</a:t>
            </a:r>
          </a:p>
          <a:p>
            <a:pPr marL="171450" indent="-171450" algn="l">
              <a:buFont typeface="Arial" panose="020B0604020202020204" pitchFamily="34" charset="0"/>
              <a:buChar char="•"/>
            </a:pP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Accuracy (</a:t>
            </a:r>
            <a:r>
              <a:rPr lang="en-US" sz="1200" b="0" i="0" dirty="0" err="1">
                <a:solidFill>
                  <a:srgbClr val="212121"/>
                </a:solidFill>
                <a:effectLst/>
                <a:latin typeface="Calibri" panose="020F0502020204030204" pitchFamily="34" charset="0"/>
                <a:ea typeface="Calibri" panose="020F0502020204030204" pitchFamily="34" charset="0"/>
                <a:cs typeface="Calibri" panose="020F0502020204030204" pitchFamily="34" charset="0"/>
              </a:rPr>
              <a:t>crossval</a:t>
            </a:r>
            <a:r>
              <a:rPr lang="en-US" sz="1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test): 0.96</a:t>
            </a:r>
          </a:p>
        </p:txBody>
      </p:sp>
      <p:pic>
        <p:nvPicPr>
          <p:cNvPr id="3" name="Picture 4">
            <a:extLst>
              <a:ext uri="{FF2B5EF4-FFF2-40B4-BE49-F238E27FC236}">
                <a16:creationId xmlns:a16="http://schemas.microsoft.com/office/drawing/2014/main" id="{5BEEF348-8374-43A2-0C9D-DFBA1B9FD7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497" y="1655760"/>
            <a:ext cx="2981708" cy="2387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341CA9D3-89D9-4F2E-5CC3-5C0AE6A3AD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0748" y="1875788"/>
            <a:ext cx="2984318" cy="190939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406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200000"/>
              </a:lnSpc>
              <a:spcBef>
                <a:spcPts val="0"/>
              </a:spcBef>
              <a:spcAft>
                <a:spcPts val="0"/>
              </a:spcAft>
              <a:buClr>
                <a:schemeClr val="dk1"/>
              </a:buClr>
              <a:buSzPts val="1500"/>
              <a:buNone/>
            </a:pPr>
            <a:r>
              <a:rPr lang="en-US" sz="1500" b="1" dirty="0">
                <a:solidFill>
                  <a:schemeClr val="dk1"/>
                </a:solidFill>
              </a:rPr>
              <a:t>Comparison Model</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6" name="Picture 5">
            <a:extLst>
              <a:ext uri="{FF2B5EF4-FFF2-40B4-BE49-F238E27FC236}">
                <a16:creationId xmlns:a16="http://schemas.microsoft.com/office/drawing/2014/main" id="{24DE925E-8408-7616-00E0-C2B91A858252}"/>
              </a:ext>
            </a:extLst>
          </p:cNvPr>
          <p:cNvPicPr>
            <a:picLocks noChangeAspect="1"/>
          </p:cNvPicPr>
          <p:nvPr/>
        </p:nvPicPr>
        <p:blipFill>
          <a:blip r:embed="rId4"/>
          <a:stretch>
            <a:fillRect/>
          </a:stretch>
        </p:blipFill>
        <p:spPr>
          <a:xfrm>
            <a:off x="474784" y="1427316"/>
            <a:ext cx="8194431" cy="2478589"/>
          </a:xfrm>
          <a:prstGeom prst="rect">
            <a:avLst/>
          </a:prstGeom>
          <a:ln>
            <a:solidFill>
              <a:schemeClr val="tx1"/>
            </a:solidFill>
          </a:ln>
        </p:spPr>
      </p:pic>
      <p:sp>
        <p:nvSpPr>
          <p:cNvPr id="8" name="TextBox 7">
            <a:extLst>
              <a:ext uri="{FF2B5EF4-FFF2-40B4-BE49-F238E27FC236}">
                <a16:creationId xmlns:a16="http://schemas.microsoft.com/office/drawing/2014/main" id="{8DE40F89-A3D8-4F35-EDA4-A1A7D73E7B60}"/>
              </a:ext>
            </a:extLst>
          </p:cNvPr>
          <p:cNvSpPr txBox="1"/>
          <p:nvPr/>
        </p:nvSpPr>
        <p:spPr>
          <a:xfrm>
            <a:off x="474784" y="3987870"/>
            <a:ext cx="6413109" cy="738664"/>
          </a:xfrm>
          <a:prstGeom prst="rect">
            <a:avLst/>
          </a:prstGeom>
          <a:noFill/>
        </p:spPr>
        <p:txBody>
          <a:bodyPr wrap="square">
            <a:spAutoFit/>
          </a:bodyPr>
          <a:lstStyle/>
          <a:p>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Key Takeaways:</a:t>
            </a:r>
          </a:p>
          <a:p>
            <a:pPr marL="285750" indent="-285750">
              <a:buFontTx/>
              <a:buChar char="-"/>
            </a:pP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Best model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untuk</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data yang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tidak</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standarisasi</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adalah</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212121"/>
                </a:solidFill>
                <a:latin typeface="Calibri" panose="020F0502020204030204" pitchFamily="34" charset="0"/>
                <a:ea typeface="Calibri" panose="020F0502020204030204" pitchFamily="34" charset="0"/>
                <a:cs typeface="Calibri" panose="020F0502020204030204" pitchFamily="34" charset="0"/>
              </a:rPr>
              <a:t>Random Forest</a:t>
            </a:r>
          </a:p>
          <a:p>
            <a:pPr marL="285750" indent="-285750">
              <a:buFontTx/>
              <a:buChar char="-"/>
            </a:pP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Best model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untuk</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data di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standarisasi</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212121"/>
                </a:solidFill>
                <a:latin typeface="Calibri" panose="020F0502020204030204" pitchFamily="34" charset="0"/>
                <a:ea typeface="Calibri" panose="020F0502020204030204" pitchFamily="34" charset="0"/>
                <a:cs typeface="Calibri" panose="020F0502020204030204" pitchFamily="34" charset="0"/>
              </a:rPr>
              <a:t>adalah</a:t>
            </a:r>
            <a:r>
              <a:rPr lang="en-US" dirty="0">
                <a:solidFill>
                  <a:srgbClr val="212121"/>
                </a:solidFill>
                <a:latin typeface="Calibri" panose="020F0502020204030204" pitchFamily="34" charset="0"/>
                <a:ea typeface="Calibri" panose="020F0502020204030204" pitchFamily="34" charset="0"/>
                <a:cs typeface="Calibri" panose="020F0502020204030204" pitchFamily="34" charset="0"/>
              </a:rPr>
              <a:t> </a:t>
            </a:r>
            <a:r>
              <a:rPr lang="en-US" b="1" dirty="0">
                <a:solidFill>
                  <a:srgbClr val="212121"/>
                </a:solidFill>
                <a:latin typeface="Calibri" panose="020F0502020204030204" pitchFamily="34" charset="0"/>
                <a:ea typeface="Calibri" panose="020F0502020204030204" pitchFamily="34" charset="0"/>
                <a:cs typeface="Calibri" panose="020F0502020204030204" pitchFamily="34" charset="0"/>
              </a:rPr>
              <a:t>Logistic Regression</a:t>
            </a:r>
            <a:endParaRPr lang="en-US" dirty="0"/>
          </a:p>
        </p:txBody>
      </p:sp>
    </p:spTree>
    <p:extLst>
      <p:ext uri="{BB962C8B-B14F-4D97-AF65-F5344CB8AC3E}">
        <p14:creationId xmlns:p14="http://schemas.microsoft.com/office/powerpoint/2010/main" val="2345748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200000"/>
              </a:lnSpc>
              <a:spcBef>
                <a:spcPts val="0"/>
              </a:spcBef>
              <a:spcAft>
                <a:spcPts val="0"/>
              </a:spcAft>
              <a:buClr>
                <a:schemeClr val="dk1"/>
              </a:buClr>
              <a:buSzPts val="1500"/>
              <a:buNone/>
            </a:pPr>
            <a:r>
              <a:rPr lang="en-US" sz="1500" b="1" dirty="0">
                <a:solidFill>
                  <a:schemeClr val="dk1"/>
                </a:solidFill>
              </a:rPr>
              <a:t>Feature Importance Data Before Standardization</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11266" name="Picture 2">
            <a:extLst>
              <a:ext uri="{FF2B5EF4-FFF2-40B4-BE49-F238E27FC236}">
                <a16:creationId xmlns:a16="http://schemas.microsoft.com/office/drawing/2014/main" id="{47C27102-0D47-E5BB-956E-73EED1A034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24" y="1308296"/>
            <a:ext cx="5342151" cy="29975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0E99349-1F8A-9122-4D30-7F7D3BA30EBD}"/>
              </a:ext>
            </a:extLst>
          </p:cNvPr>
          <p:cNvPicPr>
            <a:picLocks noChangeAspect="1"/>
          </p:cNvPicPr>
          <p:nvPr/>
        </p:nvPicPr>
        <p:blipFill rotWithShape="1">
          <a:blip r:embed="rId5"/>
          <a:srcRect l="4302" t="6310" r="3885" b="13020"/>
          <a:stretch/>
        </p:blipFill>
        <p:spPr>
          <a:xfrm>
            <a:off x="6014435" y="1308296"/>
            <a:ext cx="2319975" cy="725775"/>
          </a:xfrm>
          <a:prstGeom prst="rect">
            <a:avLst/>
          </a:prstGeom>
          <a:ln>
            <a:solidFill>
              <a:schemeClr val="tx1"/>
            </a:solidFill>
          </a:ln>
        </p:spPr>
      </p:pic>
      <p:sp>
        <p:nvSpPr>
          <p:cNvPr id="5" name="TextBox 4">
            <a:extLst>
              <a:ext uri="{FF2B5EF4-FFF2-40B4-BE49-F238E27FC236}">
                <a16:creationId xmlns:a16="http://schemas.microsoft.com/office/drawing/2014/main" id="{EF0FD591-E4AF-1338-66F7-2EBA3F396CA3}"/>
              </a:ext>
            </a:extLst>
          </p:cNvPr>
          <p:cNvSpPr txBox="1"/>
          <p:nvPr/>
        </p:nvSpPr>
        <p:spPr>
          <a:xfrm>
            <a:off x="6014435" y="2267896"/>
            <a:ext cx="2713149" cy="1754326"/>
          </a:xfrm>
          <a:prstGeom prst="rect">
            <a:avLst/>
          </a:prstGeom>
          <a:noFill/>
        </p:spPr>
        <p:txBody>
          <a:bodyPr wrap="square">
            <a:spAutoFit/>
          </a:bodyPr>
          <a:lstStyle/>
          <a:p>
            <a:pPr algn="l"/>
            <a:r>
              <a:rPr lang="en-US" sz="1200" b="0" i="0" dirty="0">
                <a:solidFill>
                  <a:srgbClr val="212121"/>
                </a:solidFill>
                <a:effectLst/>
                <a:latin typeface="+mn-lt"/>
              </a:rPr>
              <a:t>Key Takeaways:</a:t>
            </a:r>
          </a:p>
          <a:p>
            <a:pPr algn="l"/>
            <a:endParaRPr lang="en-US" sz="1200" b="0" i="0" dirty="0">
              <a:solidFill>
                <a:srgbClr val="212121"/>
              </a:solidFill>
              <a:effectLst/>
              <a:latin typeface="+mn-lt"/>
            </a:endParaRPr>
          </a:p>
          <a:p>
            <a:pPr marL="171450" indent="-171450" algn="l">
              <a:buFont typeface="Arial" panose="020B0604020202020204" pitchFamily="34" charset="0"/>
              <a:buChar char="•"/>
            </a:pPr>
            <a:r>
              <a:rPr lang="en-US" sz="1200" b="0" i="0" dirty="0" err="1">
                <a:solidFill>
                  <a:srgbClr val="212121"/>
                </a:solidFill>
                <a:effectLst/>
                <a:latin typeface="+mn-lt"/>
              </a:rPr>
              <a:t>Berdasarkan</a:t>
            </a:r>
            <a:r>
              <a:rPr lang="en-US" sz="1200" b="0" i="0" dirty="0">
                <a:solidFill>
                  <a:srgbClr val="212121"/>
                </a:solidFill>
                <a:effectLst/>
                <a:latin typeface="+mn-lt"/>
              </a:rPr>
              <a:t> chart feature importance </a:t>
            </a:r>
            <a:r>
              <a:rPr lang="en-US" sz="1200" b="0" i="0" dirty="0" err="1">
                <a:solidFill>
                  <a:srgbClr val="212121"/>
                </a:solidFill>
                <a:effectLst/>
                <a:latin typeface="+mn-lt"/>
              </a:rPr>
              <a:t>dari</a:t>
            </a:r>
            <a:r>
              <a:rPr lang="en-US" sz="1200" b="0" i="0" dirty="0">
                <a:solidFill>
                  <a:srgbClr val="212121"/>
                </a:solidFill>
                <a:effectLst/>
                <a:latin typeface="+mn-lt"/>
              </a:rPr>
              <a:t> modelling data yang </a:t>
            </a:r>
            <a:r>
              <a:rPr lang="en-US" sz="1200" b="0" i="0" dirty="0" err="1">
                <a:solidFill>
                  <a:srgbClr val="212121"/>
                </a:solidFill>
                <a:effectLst/>
                <a:latin typeface="+mn-lt"/>
              </a:rPr>
              <a:t>belum</a:t>
            </a:r>
            <a:r>
              <a:rPr lang="en-US" sz="1200" b="0" i="0" dirty="0">
                <a:solidFill>
                  <a:srgbClr val="212121"/>
                </a:solidFill>
                <a:effectLst/>
                <a:latin typeface="+mn-lt"/>
              </a:rPr>
              <a:t> di </a:t>
            </a:r>
            <a:r>
              <a:rPr lang="en-US" sz="1200" b="0" i="0" dirty="0" err="1">
                <a:solidFill>
                  <a:srgbClr val="212121"/>
                </a:solidFill>
                <a:effectLst/>
                <a:latin typeface="+mn-lt"/>
              </a:rPr>
              <a:t>standarisasi</a:t>
            </a:r>
            <a:r>
              <a:rPr lang="en-US" sz="1200" b="0" i="0" dirty="0">
                <a:solidFill>
                  <a:srgbClr val="212121"/>
                </a:solidFill>
                <a:effectLst/>
                <a:latin typeface="+mn-lt"/>
              </a:rPr>
              <a:t>, </a:t>
            </a:r>
            <a:r>
              <a:rPr lang="en-US" sz="1200" b="0" i="0" dirty="0" err="1">
                <a:solidFill>
                  <a:srgbClr val="212121"/>
                </a:solidFill>
                <a:effectLst/>
                <a:latin typeface="+mn-lt"/>
              </a:rPr>
              <a:t>diketahui</a:t>
            </a:r>
            <a:r>
              <a:rPr lang="en-US" sz="1200" b="0" i="0" dirty="0">
                <a:solidFill>
                  <a:srgbClr val="212121"/>
                </a:solidFill>
                <a:effectLst/>
                <a:latin typeface="+mn-lt"/>
              </a:rPr>
              <a:t> </a:t>
            </a:r>
            <a:r>
              <a:rPr lang="en-US" sz="1200" b="0" i="0" dirty="0" err="1">
                <a:solidFill>
                  <a:srgbClr val="212121"/>
                </a:solidFill>
                <a:effectLst/>
                <a:latin typeface="+mn-lt"/>
              </a:rPr>
              <a:t>bahwa</a:t>
            </a:r>
            <a:r>
              <a:rPr lang="en-US" sz="1200" b="0" i="0" dirty="0">
                <a:solidFill>
                  <a:srgbClr val="212121"/>
                </a:solidFill>
                <a:effectLst/>
                <a:latin typeface="+mn-lt"/>
              </a:rPr>
              <a:t> feature </a:t>
            </a:r>
            <a:r>
              <a:rPr lang="en-US" sz="1200" b="1" i="0" dirty="0">
                <a:solidFill>
                  <a:srgbClr val="212121"/>
                </a:solidFill>
                <a:effectLst/>
                <a:latin typeface="+mn-lt"/>
              </a:rPr>
              <a:t>Daily Internet Usage</a:t>
            </a:r>
            <a:r>
              <a:rPr lang="en-US" sz="1200" b="0" i="0" dirty="0">
                <a:solidFill>
                  <a:srgbClr val="212121"/>
                </a:solidFill>
                <a:effectLst/>
                <a:latin typeface="+mn-lt"/>
              </a:rPr>
              <a:t> dan </a:t>
            </a:r>
            <a:r>
              <a:rPr lang="en-US" sz="1200" b="1" i="0" dirty="0">
                <a:solidFill>
                  <a:srgbClr val="212121"/>
                </a:solidFill>
                <a:effectLst/>
                <a:latin typeface="+mn-lt"/>
              </a:rPr>
              <a:t>Daily Time Spent on Site</a:t>
            </a:r>
            <a:r>
              <a:rPr lang="en-US" sz="1200" b="0" i="0" dirty="0">
                <a:solidFill>
                  <a:srgbClr val="212121"/>
                </a:solidFill>
                <a:effectLst/>
                <a:latin typeface="+mn-lt"/>
              </a:rPr>
              <a:t> </a:t>
            </a:r>
            <a:r>
              <a:rPr lang="en-US" sz="1200" b="0" i="0" dirty="0" err="1">
                <a:solidFill>
                  <a:srgbClr val="212121"/>
                </a:solidFill>
                <a:effectLst/>
                <a:latin typeface="+mn-lt"/>
              </a:rPr>
              <a:t>adalah</a:t>
            </a:r>
            <a:r>
              <a:rPr lang="en-US" sz="1200" b="0" i="0" dirty="0">
                <a:solidFill>
                  <a:srgbClr val="212121"/>
                </a:solidFill>
                <a:effectLst/>
                <a:latin typeface="+mn-lt"/>
              </a:rPr>
              <a:t> </a:t>
            </a:r>
            <a:r>
              <a:rPr lang="en-US" sz="1200" b="0" i="0" dirty="0" err="1">
                <a:solidFill>
                  <a:srgbClr val="212121"/>
                </a:solidFill>
                <a:effectLst/>
                <a:latin typeface="+mn-lt"/>
              </a:rPr>
              <a:t>fitur</a:t>
            </a:r>
            <a:r>
              <a:rPr lang="en-US" sz="1200" b="0" i="0" dirty="0">
                <a:solidFill>
                  <a:srgbClr val="212121"/>
                </a:solidFill>
                <a:effectLst/>
                <a:latin typeface="+mn-lt"/>
              </a:rPr>
              <a:t> yang paling </a:t>
            </a:r>
            <a:r>
              <a:rPr lang="en-US" sz="1200" b="0" i="0" dirty="0" err="1">
                <a:solidFill>
                  <a:srgbClr val="212121"/>
                </a:solidFill>
                <a:effectLst/>
                <a:latin typeface="+mn-lt"/>
              </a:rPr>
              <a:t>mempengaruhi</a:t>
            </a:r>
            <a:r>
              <a:rPr lang="en-US" sz="1200" b="0" i="0" dirty="0">
                <a:solidFill>
                  <a:srgbClr val="212121"/>
                </a:solidFill>
                <a:effectLst/>
                <a:latin typeface="+mn-lt"/>
              </a:rPr>
              <a:t> model.</a:t>
            </a:r>
          </a:p>
        </p:txBody>
      </p:sp>
    </p:spTree>
    <p:extLst>
      <p:ext uri="{BB962C8B-B14F-4D97-AF65-F5344CB8AC3E}">
        <p14:creationId xmlns:p14="http://schemas.microsoft.com/office/powerpoint/2010/main" val="3394052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4" name="Google Shape;114;p27"/>
          <p:cNvSpPr txBox="1">
            <a:spLocks noGrp="1"/>
          </p:cNvSpPr>
          <p:nvPr>
            <p:ph type="body" idx="1"/>
          </p:nvPr>
        </p:nvSpPr>
        <p:spPr>
          <a:xfrm>
            <a:off x="0" y="560524"/>
            <a:ext cx="9144000" cy="4212175"/>
          </a:xfrm>
          <a:prstGeom prst="rect">
            <a:avLst/>
          </a:prstGeom>
          <a:ln>
            <a:solidFill>
              <a:schemeClr val="tx1"/>
            </a:solidFill>
          </a:ln>
        </p:spPr>
        <p:txBody>
          <a:bodyPr spcFirstLastPara="1" wrap="square" lIns="91425" tIns="91425" rIns="91425" bIns="91425" anchor="t" anchorCtr="0">
            <a:normAutofit/>
          </a:bodyPr>
          <a:lstStyle/>
          <a:p>
            <a:pPr marL="133350" lvl="0" indent="0" algn="ctr" rtl="0">
              <a:lnSpc>
                <a:spcPct val="200000"/>
              </a:lnSpc>
              <a:spcBef>
                <a:spcPts val="0"/>
              </a:spcBef>
              <a:spcAft>
                <a:spcPts val="0"/>
              </a:spcAft>
              <a:buClr>
                <a:schemeClr val="dk1"/>
              </a:buClr>
              <a:buSzPts val="1500"/>
              <a:buNone/>
            </a:pPr>
            <a:r>
              <a:rPr lang="en-US" sz="1500" b="1" dirty="0">
                <a:solidFill>
                  <a:schemeClr val="dk1"/>
                </a:solidFill>
              </a:rPr>
              <a:t>Feature Importance Data After Standardization</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F0FD591-E4AF-1338-66F7-2EBA3F396CA3}"/>
              </a:ext>
            </a:extLst>
          </p:cNvPr>
          <p:cNvSpPr txBox="1"/>
          <p:nvPr/>
        </p:nvSpPr>
        <p:spPr>
          <a:xfrm>
            <a:off x="6014435" y="2267896"/>
            <a:ext cx="2713149" cy="1754326"/>
          </a:xfrm>
          <a:prstGeom prst="rect">
            <a:avLst/>
          </a:prstGeom>
          <a:noFill/>
        </p:spPr>
        <p:txBody>
          <a:bodyPr wrap="square">
            <a:spAutoFit/>
          </a:bodyPr>
          <a:lstStyle/>
          <a:p>
            <a:pPr algn="l"/>
            <a:r>
              <a:rPr lang="en-US" sz="1200" b="0" i="0" dirty="0">
                <a:solidFill>
                  <a:srgbClr val="212121"/>
                </a:solidFill>
                <a:effectLst/>
                <a:latin typeface="+mn-lt"/>
              </a:rPr>
              <a:t>Key Takeaways:</a:t>
            </a:r>
          </a:p>
          <a:p>
            <a:pPr algn="l"/>
            <a:endParaRPr lang="en-US" sz="1200" b="0" i="0" dirty="0">
              <a:solidFill>
                <a:srgbClr val="212121"/>
              </a:solidFill>
              <a:effectLst/>
              <a:latin typeface="+mn-lt"/>
            </a:endParaRPr>
          </a:p>
          <a:p>
            <a:pPr marL="171450" indent="-171450" algn="l">
              <a:buFont typeface="Arial" panose="020B0604020202020204" pitchFamily="34" charset="0"/>
              <a:buChar char="•"/>
            </a:pPr>
            <a:r>
              <a:rPr lang="en-US" sz="1200" b="0" i="0" dirty="0" err="1">
                <a:solidFill>
                  <a:srgbClr val="212121"/>
                </a:solidFill>
                <a:effectLst/>
                <a:latin typeface="+mn-lt"/>
              </a:rPr>
              <a:t>Berdasarkan</a:t>
            </a:r>
            <a:r>
              <a:rPr lang="en-US" sz="1200" b="0" i="0" dirty="0">
                <a:solidFill>
                  <a:srgbClr val="212121"/>
                </a:solidFill>
                <a:effectLst/>
                <a:latin typeface="+mn-lt"/>
              </a:rPr>
              <a:t> chart feature importance </a:t>
            </a:r>
            <a:r>
              <a:rPr lang="en-US" sz="1200" b="0" i="0" dirty="0" err="1">
                <a:solidFill>
                  <a:srgbClr val="212121"/>
                </a:solidFill>
                <a:effectLst/>
                <a:latin typeface="+mn-lt"/>
              </a:rPr>
              <a:t>dari</a:t>
            </a:r>
            <a:r>
              <a:rPr lang="en-US" sz="1200" b="0" i="0" dirty="0">
                <a:solidFill>
                  <a:srgbClr val="212121"/>
                </a:solidFill>
                <a:effectLst/>
                <a:latin typeface="+mn-lt"/>
              </a:rPr>
              <a:t> modelling data yang di </a:t>
            </a:r>
            <a:r>
              <a:rPr lang="en-US" sz="1200" b="0" i="0" dirty="0" err="1">
                <a:solidFill>
                  <a:srgbClr val="212121"/>
                </a:solidFill>
                <a:effectLst/>
                <a:latin typeface="+mn-lt"/>
              </a:rPr>
              <a:t>standarisasi</a:t>
            </a:r>
            <a:r>
              <a:rPr lang="en-US" sz="1200" b="0" i="0" dirty="0">
                <a:solidFill>
                  <a:srgbClr val="212121"/>
                </a:solidFill>
                <a:effectLst/>
                <a:latin typeface="+mn-lt"/>
              </a:rPr>
              <a:t>, </a:t>
            </a:r>
            <a:r>
              <a:rPr lang="en-US" sz="1200" b="0" i="0" dirty="0" err="1">
                <a:solidFill>
                  <a:srgbClr val="212121"/>
                </a:solidFill>
                <a:effectLst/>
                <a:latin typeface="+mn-lt"/>
              </a:rPr>
              <a:t>diketahui</a:t>
            </a:r>
            <a:r>
              <a:rPr lang="en-US" sz="1200" b="0" i="0" dirty="0">
                <a:solidFill>
                  <a:srgbClr val="212121"/>
                </a:solidFill>
                <a:effectLst/>
                <a:latin typeface="+mn-lt"/>
              </a:rPr>
              <a:t> </a:t>
            </a:r>
            <a:r>
              <a:rPr lang="en-US" sz="1200" b="0" i="0" dirty="0" err="1">
                <a:solidFill>
                  <a:srgbClr val="212121"/>
                </a:solidFill>
                <a:effectLst/>
                <a:latin typeface="+mn-lt"/>
              </a:rPr>
              <a:t>bahwa</a:t>
            </a:r>
            <a:r>
              <a:rPr lang="en-US" sz="1200" b="0" i="0" dirty="0">
                <a:solidFill>
                  <a:srgbClr val="212121"/>
                </a:solidFill>
                <a:effectLst/>
                <a:latin typeface="+mn-lt"/>
              </a:rPr>
              <a:t> feature </a:t>
            </a:r>
            <a:r>
              <a:rPr lang="en-US" sz="1200" b="1" i="0" dirty="0">
                <a:solidFill>
                  <a:srgbClr val="212121"/>
                </a:solidFill>
                <a:effectLst/>
                <a:latin typeface="+mn-lt"/>
              </a:rPr>
              <a:t>Daily Internet Usage</a:t>
            </a:r>
            <a:r>
              <a:rPr lang="en-US" sz="1200" b="0" i="0" dirty="0">
                <a:solidFill>
                  <a:srgbClr val="212121"/>
                </a:solidFill>
                <a:effectLst/>
                <a:latin typeface="+mn-lt"/>
              </a:rPr>
              <a:t> dan </a:t>
            </a:r>
            <a:r>
              <a:rPr lang="en-US" sz="1200" b="1" i="0" dirty="0">
                <a:solidFill>
                  <a:srgbClr val="212121"/>
                </a:solidFill>
                <a:effectLst/>
                <a:latin typeface="+mn-lt"/>
              </a:rPr>
              <a:t>Daily Time Spent on Site</a:t>
            </a:r>
            <a:r>
              <a:rPr lang="en-US" sz="1200" b="0" i="0" dirty="0">
                <a:solidFill>
                  <a:srgbClr val="212121"/>
                </a:solidFill>
                <a:effectLst/>
                <a:latin typeface="+mn-lt"/>
              </a:rPr>
              <a:t> </a:t>
            </a:r>
            <a:r>
              <a:rPr lang="en-US" sz="1200" b="0" i="0" dirty="0" err="1">
                <a:solidFill>
                  <a:srgbClr val="212121"/>
                </a:solidFill>
                <a:effectLst/>
                <a:latin typeface="+mn-lt"/>
              </a:rPr>
              <a:t>adalah</a:t>
            </a:r>
            <a:r>
              <a:rPr lang="en-US" sz="1200" b="0" i="0" dirty="0">
                <a:solidFill>
                  <a:srgbClr val="212121"/>
                </a:solidFill>
                <a:effectLst/>
                <a:latin typeface="+mn-lt"/>
              </a:rPr>
              <a:t> </a:t>
            </a:r>
            <a:r>
              <a:rPr lang="en-US" sz="1200" b="0" i="0" dirty="0" err="1">
                <a:solidFill>
                  <a:srgbClr val="212121"/>
                </a:solidFill>
                <a:effectLst/>
                <a:latin typeface="+mn-lt"/>
              </a:rPr>
              <a:t>fitur</a:t>
            </a:r>
            <a:r>
              <a:rPr lang="en-US" sz="1200" b="0" i="0" dirty="0">
                <a:solidFill>
                  <a:srgbClr val="212121"/>
                </a:solidFill>
                <a:effectLst/>
                <a:latin typeface="+mn-lt"/>
              </a:rPr>
              <a:t> yang paling </a:t>
            </a:r>
            <a:r>
              <a:rPr lang="en-US" sz="1200" b="0" i="0" dirty="0" err="1">
                <a:solidFill>
                  <a:srgbClr val="212121"/>
                </a:solidFill>
                <a:effectLst/>
                <a:latin typeface="+mn-lt"/>
              </a:rPr>
              <a:t>mempengaruhi</a:t>
            </a:r>
            <a:r>
              <a:rPr lang="en-US" sz="1200" b="0" i="0" dirty="0">
                <a:solidFill>
                  <a:srgbClr val="212121"/>
                </a:solidFill>
                <a:effectLst/>
                <a:latin typeface="+mn-lt"/>
              </a:rPr>
              <a:t> model.</a:t>
            </a:r>
          </a:p>
        </p:txBody>
      </p:sp>
      <p:pic>
        <p:nvPicPr>
          <p:cNvPr id="11268" name="Picture 4">
            <a:extLst>
              <a:ext uri="{FF2B5EF4-FFF2-40B4-BE49-F238E27FC236}">
                <a16:creationId xmlns:a16="http://schemas.microsoft.com/office/drawing/2014/main" id="{26DFC689-4968-37F6-4632-EA10C1B8D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53" y="1308294"/>
            <a:ext cx="5342151" cy="29975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2297DB-3FDF-7A4A-CD90-FE98C9DA4A26}"/>
              </a:ext>
            </a:extLst>
          </p:cNvPr>
          <p:cNvPicPr>
            <a:picLocks noChangeAspect="1"/>
          </p:cNvPicPr>
          <p:nvPr/>
        </p:nvPicPr>
        <p:blipFill rotWithShape="1">
          <a:blip r:embed="rId5"/>
          <a:srcRect l="4139" t="6756" r="2748" b="5875"/>
          <a:stretch/>
        </p:blipFill>
        <p:spPr>
          <a:xfrm>
            <a:off x="6014435" y="1308295"/>
            <a:ext cx="2319975" cy="706403"/>
          </a:xfrm>
          <a:prstGeom prst="rect">
            <a:avLst/>
          </a:prstGeom>
          <a:ln>
            <a:solidFill>
              <a:schemeClr val="tx1"/>
            </a:solidFill>
          </a:ln>
        </p:spPr>
      </p:pic>
    </p:spTree>
    <p:extLst>
      <p:ext uri="{BB962C8B-B14F-4D97-AF65-F5344CB8AC3E}">
        <p14:creationId xmlns:p14="http://schemas.microsoft.com/office/powerpoint/2010/main" val="293536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1" y="907366"/>
            <a:ext cx="8630529" cy="4236134"/>
          </a:xfrm>
          <a:prstGeom prst="rect">
            <a:avLst/>
          </a:prstGeom>
        </p:spPr>
        <p:txBody>
          <a:bodyPr spcFirstLastPara="1" wrap="square" lIns="91425" tIns="91425" rIns="91425" bIns="91425" anchor="t" anchorCtr="0">
            <a:normAutofit/>
          </a:bodyPr>
          <a:lstStyle/>
          <a:p>
            <a:pPr marL="133350" lvl="0" indent="0" algn="l" rtl="0">
              <a:lnSpc>
                <a:spcPct val="160000"/>
              </a:lnSpc>
              <a:spcBef>
                <a:spcPts val="0"/>
              </a:spcBef>
              <a:spcAft>
                <a:spcPts val="0"/>
              </a:spcAft>
              <a:buClr>
                <a:schemeClr val="dk1"/>
              </a:buClr>
              <a:buSzPts val="1500"/>
              <a:buNone/>
            </a:pPr>
            <a:r>
              <a:rPr lang="en-US" sz="1500" b="1" dirty="0">
                <a:solidFill>
                  <a:schemeClr val="dk1"/>
                </a:solidFill>
              </a:rPr>
              <a:t>Model Before Standardization</a:t>
            </a: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lvl="0" indent="0" algn="l" rtl="0">
              <a:lnSpc>
                <a:spcPct val="160000"/>
              </a:lnSpc>
              <a:spcBef>
                <a:spcPts val="0"/>
              </a:spcBef>
              <a:spcAft>
                <a:spcPts val="0"/>
              </a:spcAft>
              <a:buClr>
                <a:schemeClr val="dk1"/>
              </a:buClr>
              <a:buSzPts val="1500"/>
              <a:buNone/>
            </a:pPr>
            <a:endParaRPr lang="en-US" sz="1500" b="1" dirty="0">
              <a:solidFill>
                <a:schemeClr val="dk1"/>
              </a:solidFill>
            </a:endParaRPr>
          </a:p>
          <a:p>
            <a:pPr marL="133350" indent="0">
              <a:lnSpc>
                <a:spcPct val="160000"/>
              </a:lnSpc>
              <a:buClr>
                <a:schemeClr val="dk1"/>
              </a:buClr>
              <a:buSzPts val="1500"/>
              <a:buNone/>
            </a:pPr>
            <a:r>
              <a:rPr lang="en-US" sz="1500" dirty="0">
                <a:solidFill>
                  <a:schemeClr val="dk1"/>
                </a:solidFill>
              </a:rPr>
              <a:t>Key Takeaways:</a:t>
            </a:r>
          </a:p>
          <a:p>
            <a:pPr marL="419100" indent="-285750">
              <a:lnSpc>
                <a:spcPct val="160000"/>
              </a:lnSpc>
              <a:buClr>
                <a:schemeClr val="dk1"/>
              </a:buClr>
              <a:buSzPts val="1500"/>
            </a:pPr>
            <a:r>
              <a:rPr lang="en-US" sz="1500" dirty="0">
                <a:solidFill>
                  <a:schemeClr val="dk1"/>
                </a:solidFill>
              </a:rPr>
              <a:t>Top 2 Feature yang </a:t>
            </a:r>
            <a:r>
              <a:rPr lang="en-US" sz="1500" dirty="0" err="1">
                <a:solidFill>
                  <a:schemeClr val="dk1"/>
                </a:solidFill>
              </a:rPr>
              <a:t>mempengaruhi</a:t>
            </a:r>
            <a:r>
              <a:rPr lang="en-US" sz="1500" dirty="0">
                <a:solidFill>
                  <a:schemeClr val="dk1"/>
                </a:solidFill>
              </a:rPr>
              <a:t> model </a:t>
            </a:r>
            <a:r>
              <a:rPr lang="en-US" sz="1500" dirty="0" err="1">
                <a:solidFill>
                  <a:schemeClr val="dk1"/>
                </a:solidFill>
              </a:rPr>
              <a:t>adalah</a:t>
            </a:r>
            <a:r>
              <a:rPr lang="en-US" sz="1500" dirty="0">
                <a:solidFill>
                  <a:schemeClr val="dk1"/>
                </a:solidFill>
              </a:rPr>
              <a:t> </a:t>
            </a:r>
            <a:r>
              <a:rPr lang="en-US" sz="1500" b="1" dirty="0">
                <a:solidFill>
                  <a:schemeClr val="dk1"/>
                </a:solidFill>
              </a:rPr>
              <a:t>Daily Internet Usage </a:t>
            </a:r>
            <a:r>
              <a:rPr lang="en-US" sz="1500" dirty="0">
                <a:solidFill>
                  <a:schemeClr val="dk1"/>
                </a:solidFill>
              </a:rPr>
              <a:t>dan </a:t>
            </a:r>
            <a:r>
              <a:rPr lang="en-US" sz="1500" b="1" dirty="0">
                <a:solidFill>
                  <a:schemeClr val="dk1"/>
                </a:solidFill>
              </a:rPr>
              <a:t>Daily Time Spent on Site</a:t>
            </a:r>
          </a:p>
          <a:p>
            <a:pPr marL="133350" lvl="0" indent="0" algn="l" rtl="0">
              <a:lnSpc>
                <a:spcPct val="160000"/>
              </a:lnSpc>
              <a:spcBef>
                <a:spcPts val="0"/>
              </a:spcBef>
              <a:spcAft>
                <a:spcPts val="0"/>
              </a:spcAft>
              <a:buClr>
                <a:schemeClr val="dk1"/>
              </a:buClr>
              <a:buSzPts val="1500"/>
              <a:buNone/>
            </a:pP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626271"/>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Feature Importance</a:t>
            </a:r>
          </a:p>
        </p:txBody>
      </p:sp>
      <p:pic>
        <p:nvPicPr>
          <p:cNvPr id="1026" name="Picture 2">
            <a:extLst>
              <a:ext uri="{FF2B5EF4-FFF2-40B4-BE49-F238E27FC236}">
                <a16:creationId xmlns:a16="http://schemas.microsoft.com/office/drawing/2014/main" id="{C659D33E-7CDA-BB14-E6C7-490972946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095" y="1681090"/>
            <a:ext cx="3752487" cy="21055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D3E62E-9B89-402E-9CF0-C9076F192E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0582" y="1681090"/>
            <a:ext cx="3752487" cy="21055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Google Shape;114;p27">
            <a:extLst>
              <a:ext uri="{FF2B5EF4-FFF2-40B4-BE49-F238E27FC236}">
                <a16:creationId xmlns:a16="http://schemas.microsoft.com/office/drawing/2014/main" id="{436EBDAE-F69D-BBA3-B39F-2FF0F0B1FBB8}"/>
              </a:ext>
            </a:extLst>
          </p:cNvPr>
          <p:cNvSpPr txBox="1">
            <a:spLocks/>
          </p:cNvSpPr>
          <p:nvPr/>
        </p:nvSpPr>
        <p:spPr>
          <a:xfrm>
            <a:off x="4572000" y="907365"/>
            <a:ext cx="4572000" cy="386533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lnSpc>
                <a:spcPct val="150000"/>
              </a:lnSpc>
              <a:buClr>
                <a:schemeClr val="dk1"/>
              </a:buClr>
              <a:buSzPts val="1500"/>
              <a:buFont typeface="Arial"/>
              <a:buNone/>
            </a:pPr>
            <a:r>
              <a:rPr lang="en-US" sz="1500" b="1" dirty="0">
                <a:solidFill>
                  <a:schemeClr val="dk1"/>
                </a:solidFill>
              </a:rPr>
              <a:t>Model After Standardization</a:t>
            </a:r>
          </a:p>
        </p:txBody>
      </p:sp>
    </p:spTree>
    <p:extLst>
      <p:ext uri="{BB962C8B-B14F-4D97-AF65-F5344CB8AC3E}">
        <p14:creationId xmlns:p14="http://schemas.microsoft.com/office/powerpoint/2010/main" val="304730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Statistics Descriptive Feature Numerical</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12C7662E-8C2C-C590-0BC9-9EC921C296E3}"/>
              </a:ext>
            </a:extLst>
          </p:cNvPr>
          <p:cNvPicPr>
            <a:picLocks noChangeAspect="1"/>
          </p:cNvPicPr>
          <p:nvPr/>
        </p:nvPicPr>
        <p:blipFill>
          <a:blip r:embed="rId4"/>
          <a:stretch>
            <a:fillRect/>
          </a:stretch>
        </p:blipFill>
        <p:spPr>
          <a:xfrm>
            <a:off x="241305" y="1536318"/>
            <a:ext cx="6021167" cy="2777058"/>
          </a:xfrm>
          <a:prstGeom prst="rect">
            <a:avLst/>
          </a:prstGeom>
          <a:ln>
            <a:solidFill>
              <a:schemeClr val="tx1"/>
            </a:solidFill>
          </a:ln>
        </p:spPr>
      </p:pic>
      <p:sp>
        <p:nvSpPr>
          <p:cNvPr id="5" name="TextBox 4">
            <a:extLst>
              <a:ext uri="{FF2B5EF4-FFF2-40B4-BE49-F238E27FC236}">
                <a16:creationId xmlns:a16="http://schemas.microsoft.com/office/drawing/2014/main" id="{0A0D634E-AB17-C8DD-C326-C32AAC20309F}"/>
              </a:ext>
            </a:extLst>
          </p:cNvPr>
          <p:cNvSpPr txBox="1"/>
          <p:nvPr/>
        </p:nvSpPr>
        <p:spPr>
          <a:xfrm>
            <a:off x="6430758" y="1866393"/>
            <a:ext cx="2053691" cy="1600438"/>
          </a:xfrm>
          <a:prstGeom prst="rect">
            <a:avLst/>
          </a:prstGeom>
          <a:noFill/>
        </p:spPr>
        <p:txBody>
          <a:bodyPr wrap="square">
            <a:spAutoFit/>
          </a:bodyPr>
          <a:lstStyle/>
          <a:p>
            <a:pPr algn="l"/>
            <a:r>
              <a:rPr lang="en-US" b="0" i="0" dirty="0">
                <a:solidFill>
                  <a:srgbClr val="212121"/>
                </a:solidFill>
                <a:effectLst/>
                <a:latin typeface="+mn-lt"/>
              </a:rPr>
              <a:t>Key Takeaways: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0" i="0" dirty="0">
                <a:solidFill>
                  <a:srgbClr val="212121"/>
                </a:solidFill>
                <a:effectLst/>
                <a:latin typeface="+mn-lt"/>
              </a:rPr>
              <a:t>Feature </a:t>
            </a:r>
            <a:r>
              <a:rPr lang="en-US" b="1" i="0" dirty="0">
                <a:solidFill>
                  <a:srgbClr val="212121"/>
                </a:solidFill>
                <a:effectLst/>
                <a:latin typeface="+mn-lt"/>
              </a:rPr>
              <a:t>Area Income</a:t>
            </a:r>
            <a:r>
              <a:rPr lang="en-US" b="0" i="0" dirty="0">
                <a:solidFill>
                  <a:srgbClr val="212121"/>
                </a:solidFill>
                <a:effectLst/>
                <a:latin typeface="+mn-lt"/>
              </a:rPr>
              <a:t> </a:t>
            </a:r>
            <a:r>
              <a:rPr lang="en-US" b="0" i="0" dirty="0" err="1">
                <a:solidFill>
                  <a:srgbClr val="212121"/>
                </a:solidFill>
                <a:effectLst/>
                <a:latin typeface="+mn-lt"/>
              </a:rPr>
              <a:t>Menunjukkan</a:t>
            </a:r>
            <a:r>
              <a:rPr lang="en-US" b="0" i="0" dirty="0">
                <a:solidFill>
                  <a:srgbClr val="212121"/>
                </a:solidFill>
                <a:effectLst/>
                <a:latin typeface="+mn-lt"/>
              </a:rPr>
              <a:t> </a:t>
            </a:r>
            <a:r>
              <a:rPr lang="en-US" b="0" i="0" dirty="0" err="1">
                <a:solidFill>
                  <a:srgbClr val="212121"/>
                </a:solidFill>
                <a:effectLst/>
                <a:latin typeface="+mn-lt"/>
              </a:rPr>
              <a:t>adanya</a:t>
            </a:r>
            <a:r>
              <a:rPr lang="en-US" b="0" i="0" dirty="0">
                <a:solidFill>
                  <a:srgbClr val="212121"/>
                </a:solidFill>
                <a:effectLst/>
                <a:latin typeface="+mn-lt"/>
              </a:rPr>
              <a:t> outlier pada </a:t>
            </a:r>
            <a:r>
              <a:rPr lang="en-US" b="0" i="0" dirty="0" err="1">
                <a:solidFill>
                  <a:srgbClr val="212121"/>
                </a:solidFill>
                <a:effectLst/>
                <a:latin typeface="+mn-lt"/>
              </a:rPr>
              <a:t>rentang</a:t>
            </a:r>
            <a:r>
              <a:rPr lang="en-US" b="0" i="0" dirty="0">
                <a:solidFill>
                  <a:srgbClr val="212121"/>
                </a:solidFill>
                <a:effectLst/>
                <a:latin typeface="+mn-lt"/>
              </a:rPr>
              <a:t> </a:t>
            </a:r>
            <a:r>
              <a:rPr lang="en-US" b="0" i="0" dirty="0" err="1">
                <a:solidFill>
                  <a:srgbClr val="212121"/>
                </a:solidFill>
                <a:effectLst/>
                <a:latin typeface="+mn-lt"/>
              </a:rPr>
              <a:t>nilai</a:t>
            </a:r>
            <a:r>
              <a:rPr lang="en-US" b="0" i="0" dirty="0">
                <a:solidFill>
                  <a:srgbClr val="212121"/>
                </a:solidFill>
                <a:effectLst/>
                <a:latin typeface="+mn-lt"/>
              </a:rPr>
              <a:t> minimum.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898149"/>
            <a:ext cx="8630529" cy="4075931"/>
          </a:xfrm>
          <a:prstGeom prst="rect">
            <a:avLst/>
          </a:prstGeom>
        </p:spPr>
        <p:txBody>
          <a:bodyPr spcFirstLastPara="1" wrap="square" lIns="91425" tIns="91425" rIns="91425" bIns="91425" anchor="t" anchorCtr="0">
            <a:normAutofit/>
          </a:bodyPr>
          <a:lstStyle/>
          <a:p>
            <a:pPr marL="133350" lvl="0" indent="0" algn="l" rtl="0">
              <a:lnSpc>
                <a:spcPct val="150000"/>
              </a:lnSpc>
              <a:spcBef>
                <a:spcPts val="0"/>
              </a:spcBef>
              <a:spcAft>
                <a:spcPts val="0"/>
              </a:spcAft>
              <a:buClr>
                <a:schemeClr val="dk1"/>
              </a:buClr>
              <a:buSzPts val="1500"/>
              <a:buNone/>
            </a:pPr>
            <a:r>
              <a:rPr lang="en-US" sz="1400" b="1" dirty="0">
                <a:solidFill>
                  <a:schemeClr val="dk1"/>
                </a:solidFill>
                <a:latin typeface="+mn-lt"/>
              </a:rPr>
              <a:t>Exploratory Data Analysis:</a:t>
            </a:r>
          </a:p>
          <a:p>
            <a:pPr marL="304800" indent="-171450">
              <a:lnSpc>
                <a:spcPct val="150000"/>
              </a:lnSpc>
              <a:buClr>
                <a:schemeClr val="dk1"/>
              </a:buClr>
              <a:buSzPts val="1500"/>
            </a:pPr>
            <a:r>
              <a:rPr lang="en-US" sz="1400" dirty="0" err="1">
                <a:solidFill>
                  <a:schemeClr val="dk1"/>
                </a:solidFill>
                <a:latin typeface="+mn-lt"/>
              </a:rPr>
              <a:t>Berdasarkan</a:t>
            </a:r>
            <a:r>
              <a:rPr lang="en-US" sz="1400" dirty="0">
                <a:solidFill>
                  <a:schemeClr val="dk1"/>
                </a:solidFill>
                <a:latin typeface="+mn-lt"/>
              </a:rPr>
              <a:t> </a:t>
            </a:r>
            <a:r>
              <a:rPr lang="en-US" sz="1400" b="1" dirty="0">
                <a:solidFill>
                  <a:schemeClr val="dk1"/>
                </a:solidFill>
                <a:latin typeface="+mn-lt"/>
              </a:rPr>
              <a:t>Daily Time Spent on Site, </a:t>
            </a:r>
            <a:r>
              <a:rPr lang="en-US" sz="1400" dirty="0">
                <a:solidFill>
                  <a:schemeClr val="dk1"/>
                </a:solidFill>
                <a:latin typeface="+mn-lt"/>
              </a:rPr>
              <a:t>customer yang </a:t>
            </a:r>
            <a:r>
              <a:rPr lang="en-US" sz="1400" dirty="0" err="1">
                <a:solidFill>
                  <a:schemeClr val="dk1"/>
                </a:solidFill>
                <a:latin typeface="+mn-lt"/>
              </a:rPr>
              <a:t>menghabiskan</a:t>
            </a:r>
            <a:r>
              <a:rPr lang="en-US" sz="1400" dirty="0">
                <a:solidFill>
                  <a:schemeClr val="dk1"/>
                </a:solidFill>
                <a:latin typeface="+mn-lt"/>
              </a:rPr>
              <a:t> </a:t>
            </a:r>
            <a:r>
              <a:rPr lang="en-US" sz="1400" dirty="0" err="1">
                <a:solidFill>
                  <a:schemeClr val="dk1"/>
                </a:solidFill>
                <a:latin typeface="+mn-lt"/>
              </a:rPr>
              <a:t>waktu</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sedikit</a:t>
            </a:r>
            <a:r>
              <a:rPr lang="en-US" sz="1400" dirty="0">
                <a:solidFill>
                  <a:schemeClr val="dk1"/>
                </a:solidFill>
                <a:latin typeface="+mn-lt"/>
              </a:rPr>
              <a:t> di situs </a:t>
            </a:r>
            <a:r>
              <a:rPr lang="en-US" sz="1400" dirty="0" err="1">
                <a:solidFill>
                  <a:schemeClr val="dk1"/>
                </a:solidFill>
                <a:latin typeface="+mn-lt"/>
              </a:rPr>
              <a:t>cenderung</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sering</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t>
            </a:r>
            <a:r>
              <a:rPr lang="en-US" sz="1400" dirty="0" err="1">
                <a:solidFill>
                  <a:schemeClr val="dk1"/>
                </a:solidFill>
                <a:latin typeface="+mn-lt"/>
              </a:rPr>
              <a:t>bisa</a:t>
            </a:r>
            <a:r>
              <a:rPr lang="en-US" sz="1400" dirty="0">
                <a:solidFill>
                  <a:schemeClr val="dk1"/>
                </a:solidFill>
                <a:latin typeface="+mn-lt"/>
              </a:rPr>
              <a:t> </a:t>
            </a:r>
            <a:r>
              <a:rPr lang="en-US" sz="1400" dirty="0" err="1">
                <a:solidFill>
                  <a:schemeClr val="dk1"/>
                </a:solidFill>
                <a:latin typeface="+mn-lt"/>
              </a:rPr>
              <a:t>diartikan</a:t>
            </a:r>
            <a:r>
              <a:rPr lang="en-US" sz="1400" dirty="0">
                <a:solidFill>
                  <a:schemeClr val="dk1"/>
                </a:solidFill>
                <a:latin typeface="+mn-lt"/>
              </a:rPr>
              <a:t> </a:t>
            </a:r>
            <a:r>
              <a:rPr lang="en-US" sz="1400" dirty="0" err="1">
                <a:solidFill>
                  <a:schemeClr val="dk1"/>
                </a:solidFill>
                <a:latin typeface="+mn-lt"/>
              </a:rPr>
              <a:t>bahwa</a:t>
            </a:r>
            <a:r>
              <a:rPr lang="en-US" sz="1400" dirty="0">
                <a:solidFill>
                  <a:schemeClr val="dk1"/>
                </a:solidFill>
                <a:latin typeface="+mn-lt"/>
              </a:rPr>
              <a:t> </a:t>
            </a:r>
            <a:r>
              <a:rPr lang="en-US" sz="1400" dirty="0" err="1">
                <a:solidFill>
                  <a:schemeClr val="dk1"/>
                </a:solidFill>
                <a:latin typeface="+mn-lt"/>
              </a:rPr>
              <a:t>mereka</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fokus</a:t>
            </a:r>
            <a:r>
              <a:rPr lang="en-US" sz="1400" dirty="0">
                <a:solidFill>
                  <a:schemeClr val="dk1"/>
                </a:solidFill>
                <a:latin typeface="+mn-lt"/>
              </a:rPr>
              <a:t> pada </a:t>
            </a:r>
            <a:r>
              <a:rPr lang="en-US" sz="1400" dirty="0" err="1">
                <a:solidFill>
                  <a:schemeClr val="dk1"/>
                </a:solidFill>
                <a:latin typeface="+mn-lt"/>
              </a:rPr>
              <a:t>iklan</a:t>
            </a:r>
            <a:r>
              <a:rPr lang="en-US" sz="1400" dirty="0">
                <a:solidFill>
                  <a:schemeClr val="dk1"/>
                </a:solidFill>
                <a:latin typeface="+mn-lt"/>
              </a:rPr>
              <a:t> yang </a:t>
            </a:r>
            <a:r>
              <a:rPr lang="en-US" sz="1400" dirty="0" err="1">
                <a:solidFill>
                  <a:schemeClr val="dk1"/>
                </a:solidFill>
                <a:latin typeface="+mn-lt"/>
              </a:rPr>
              <a:t>mereka</a:t>
            </a:r>
            <a:r>
              <a:rPr lang="en-US" sz="1400" dirty="0">
                <a:solidFill>
                  <a:schemeClr val="dk1"/>
                </a:solidFill>
                <a:latin typeface="+mn-lt"/>
              </a:rPr>
              <a:t> </a:t>
            </a:r>
            <a:r>
              <a:rPr lang="en-US" sz="1400" dirty="0" err="1">
                <a:solidFill>
                  <a:schemeClr val="dk1"/>
                </a:solidFill>
                <a:latin typeface="+mn-lt"/>
              </a:rPr>
              <a:t>lihat</a:t>
            </a:r>
            <a:r>
              <a:rPr lang="en-US" sz="1400" dirty="0">
                <a:solidFill>
                  <a:schemeClr val="dk1"/>
                </a:solidFill>
                <a:latin typeface="+mn-lt"/>
              </a:rPr>
              <a:t> dan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cenderung</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a:t>
            </a:r>
            <a:r>
              <a:rPr lang="en-US" sz="1400" dirty="0" err="1">
                <a:solidFill>
                  <a:schemeClr val="dk1"/>
                </a:solidFill>
                <a:latin typeface="+mn-lt"/>
              </a:rPr>
              <a:t>mengkliknya</a:t>
            </a:r>
            <a:r>
              <a:rPr lang="en-US" sz="1400" dirty="0">
                <a:solidFill>
                  <a:schemeClr val="dk1"/>
                </a:solidFill>
                <a:latin typeface="+mn-lt"/>
              </a:rPr>
              <a:t>.</a:t>
            </a:r>
          </a:p>
          <a:p>
            <a:pPr marL="304800" indent="-171450">
              <a:lnSpc>
                <a:spcPct val="150000"/>
              </a:lnSpc>
              <a:buClr>
                <a:schemeClr val="dk1"/>
              </a:buClr>
              <a:buSzPts val="1500"/>
            </a:pPr>
            <a:r>
              <a:rPr lang="en-US" sz="1400" dirty="0" err="1">
                <a:solidFill>
                  <a:schemeClr val="dk1"/>
                </a:solidFill>
                <a:latin typeface="+mn-lt"/>
              </a:rPr>
              <a:t>Berdasarkan</a:t>
            </a:r>
            <a:r>
              <a:rPr lang="en-US" sz="1400" dirty="0">
                <a:solidFill>
                  <a:schemeClr val="dk1"/>
                </a:solidFill>
                <a:latin typeface="+mn-lt"/>
              </a:rPr>
              <a:t> </a:t>
            </a:r>
            <a:r>
              <a:rPr lang="en-US" sz="1400" b="1" dirty="0">
                <a:solidFill>
                  <a:schemeClr val="dk1"/>
                </a:solidFill>
                <a:latin typeface="+mn-lt"/>
              </a:rPr>
              <a:t>Daily Internet Usage, </a:t>
            </a:r>
            <a:r>
              <a:rPr lang="en-US" sz="1400" dirty="0">
                <a:solidFill>
                  <a:schemeClr val="dk1"/>
                </a:solidFill>
                <a:latin typeface="+mn-lt"/>
              </a:rPr>
              <a:t>customer</a:t>
            </a:r>
            <a:r>
              <a:rPr lang="en-US" sz="1400" b="1" dirty="0">
                <a:solidFill>
                  <a:schemeClr val="dk1"/>
                </a:solidFill>
                <a:latin typeface="+mn-lt"/>
              </a:rPr>
              <a:t> </a:t>
            </a:r>
            <a:r>
              <a:rPr lang="en-US" sz="1400" dirty="0" err="1">
                <a:solidFill>
                  <a:schemeClr val="dk1"/>
                </a:solidFill>
                <a:latin typeface="+mn-lt"/>
              </a:rPr>
              <a:t>dengan</a:t>
            </a:r>
            <a:r>
              <a:rPr lang="en-US" sz="1400" dirty="0">
                <a:solidFill>
                  <a:schemeClr val="dk1"/>
                </a:solidFill>
                <a:latin typeface="+mn-lt"/>
              </a:rPr>
              <a:t> </a:t>
            </a:r>
            <a:r>
              <a:rPr lang="en-US" sz="1400" dirty="0" err="1">
                <a:solidFill>
                  <a:schemeClr val="dk1"/>
                </a:solidFill>
                <a:latin typeface="+mn-lt"/>
              </a:rPr>
              <a:t>penggunaan</a:t>
            </a:r>
            <a:r>
              <a:rPr lang="en-US" sz="1400" dirty="0">
                <a:solidFill>
                  <a:schemeClr val="dk1"/>
                </a:solidFill>
                <a:latin typeface="+mn-lt"/>
              </a:rPr>
              <a:t> internet </a:t>
            </a:r>
            <a:r>
              <a:rPr lang="en-US" sz="1400" dirty="0" err="1">
                <a:solidFill>
                  <a:schemeClr val="dk1"/>
                </a:solidFill>
                <a:latin typeface="+mn-lt"/>
              </a:rPr>
              <a:t>harian</a:t>
            </a:r>
            <a:r>
              <a:rPr lang="en-US" sz="1400" dirty="0">
                <a:solidFill>
                  <a:schemeClr val="dk1"/>
                </a:solidFill>
                <a:latin typeface="+mn-lt"/>
              </a:rPr>
              <a:t> yang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kecil</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sering</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t>
            </a:r>
            <a:r>
              <a:rPr lang="en-US" sz="1400" dirty="0" err="1">
                <a:solidFill>
                  <a:schemeClr val="dk1"/>
                </a:solidFill>
                <a:latin typeface="+mn-lt"/>
              </a:rPr>
              <a:t>menunjukkan</a:t>
            </a:r>
            <a:r>
              <a:rPr lang="en-US" sz="1400" dirty="0">
                <a:solidFill>
                  <a:schemeClr val="dk1"/>
                </a:solidFill>
                <a:latin typeface="+mn-lt"/>
              </a:rPr>
              <a:t> </a:t>
            </a:r>
            <a:r>
              <a:rPr lang="en-US" sz="1400" dirty="0" err="1">
                <a:solidFill>
                  <a:schemeClr val="dk1"/>
                </a:solidFill>
                <a:latin typeface="+mn-lt"/>
              </a:rPr>
              <a:t>bahwa</a:t>
            </a:r>
            <a:r>
              <a:rPr lang="en-US" sz="1400" dirty="0">
                <a:solidFill>
                  <a:schemeClr val="dk1"/>
                </a:solidFill>
                <a:latin typeface="+mn-lt"/>
              </a:rPr>
              <a:t> </a:t>
            </a:r>
            <a:r>
              <a:rPr lang="en-US" sz="1400" dirty="0" err="1">
                <a:solidFill>
                  <a:schemeClr val="dk1"/>
                </a:solidFill>
                <a:latin typeface="+mn-lt"/>
              </a:rPr>
              <a:t>pengguna</a:t>
            </a:r>
            <a:r>
              <a:rPr lang="en-US" sz="1400" dirty="0">
                <a:solidFill>
                  <a:schemeClr val="dk1"/>
                </a:solidFill>
                <a:latin typeface="+mn-lt"/>
              </a:rPr>
              <a:t> yang </a:t>
            </a:r>
            <a:r>
              <a:rPr lang="en-US" sz="1400" dirty="0" err="1">
                <a:solidFill>
                  <a:schemeClr val="dk1"/>
                </a:solidFill>
                <a:latin typeface="+mn-lt"/>
              </a:rPr>
              <a:t>kurang</a:t>
            </a:r>
            <a:r>
              <a:rPr lang="en-US" sz="1400" dirty="0">
                <a:solidFill>
                  <a:schemeClr val="dk1"/>
                </a:solidFill>
                <a:latin typeface="+mn-lt"/>
              </a:rPr>
              <a:t> </a:t>
            </a:r>
            <a:r>
              <a:rPr lang="en-US" sz="1400" dirty="0" err="1">
                <a:solidFill>
                  <a:schemeClr val="dk1"/>
                </a:solidFill>
                <a:latin typeface="+mn-lt"/>
              </a:rPr>
              <a:t>sering</a:t>
            </a:r>
            <a:r>
              <a:rPr lang="en-US" sz="1400" dirty="0">
                <a:solidFill>
                  <a:schemeClr val="dk1"/>
                </a:solidFill>
                <a:latin typeface="+mn-lt"/>
              </a:rPr>
              <a:t> online </a:t>
            </a:r>
            <a:r>
              <a:rPr lang="en-US" sz="1400" dirty="0" err="1">
                <a:solidFill>
                  <a:schemeClr val="dk1"/>
                </a:solidFill>
                <a:latin typeface="+mn-lt"/>
              </a:rPr>
              <a:t>mungkin</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tertarik</a:t>
            </a:r>
            <a:r>
              <a:rPr lang="en-US" sz="1400" dirty="0">
                <a:solidFill>
                  <a:schemeClr val="dk1"/>
                </a:solidFill>
                <a:latin typeface="+mn-lt"/>
              </a:rPr>
              <a:t> </a:t>
            </a:r>
            <a:r>
              <a:rPr lang="en-US" sz="1400" dirty="0" err="1">
                <a:solidFill>
                  <a:schemeClr val="dk1"/>
                </a:solidFill>
                <a:latin typeface="+mn-lt"/>
              </a:rPr>
              <a:t>dengan</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yang </a:t>
            </a:r>
            <a:r>
              <a:rPr lang="en-US" sz="1400" dirty="0" err="1">
                <a:solidFill>
                  <a:schemeClr val="dk1"/>
                </a:solidFill>
                <a:latin typeface="+mn-lt"/>
              </a:rPr>
              <a:t>mereka</a:t>
            </a:r>
            <a:r>
              <a:rPr lang="en-US" sz="1400" dirty="0">
                <a:solidFill>
                  <a:schemeClr val="dk1"/>
                </a:solidFill>
                <a:latin typeface="+mn-lt"/>
              </a:rPr>
              <a:t> </a:t>
            </a:r>
            <a:r>
              <a:rPr lang="en-US" sz="1400" dirty="0" err="1">
                <a:solidFill>
                  <a:schemeClr val="dk1"/>
                </a:solidFill>
                <a:latin typeface="+mn-lt"/>
              </a:rPr>
              <a:t>lihat</a:t>
            </a:r>
            <a:r>
              <a:rPr lang="en-US" sz="1400" dirty="0">
                <a:solidFill>
                  <a:schemeClr val="dk1"/>
                </a:solidFill>
                <a:latin typeface="+mn-lt"/>
              </a:rPr>
              <a:t>.</a:t>
            </a:r>
          </a:p>
          <a:p>
            <a:pPr marL="304800" indent="-171450">
              <a:lnSpc>
                <a:spcPct val="150000"/>
              </a:lnSpc>
              <a:buClr>
                <a:schemeClr val="dk1"/>
              </a:buClr>
              <a:buSzPts val="1500"/>
            </a:pPr>
            <a:r>
              <a:rPr lang="en-US" sz="1400" dirty="0" err="1">
                <a:solidFill>
                  <a:schemeClr val="dk1"/>
                </a:solidFill>
                <a:latin typeface="+mn-lt"/>
              </a:rPr>
              <a:t>Berdasarkan</a:t>
            </a:r>
            <a:r>
              <a:rPr lang="en-US" sz="1400" dirty="0">
                <a:solidFill>
                  <a:schemeClr val="dk1"/>
                </a:solidFill>
                <a:latin typeface="+mn-lt"/>
              </a:rPr>
              <a:t> </a:t>
            </a:r>
            <a:r>
              <a:rPr lang="en-US" sz="1400" b="1" dirty="0">
                <a:solidFill>
                  <a:schemeClr val="dk1"/>
                </a:solidFill>
                <a:latin typeface="+mn-lt"/>
              </a:rPr>
              <a:t>Age, </a:t>
            </a:r>
            <a:r>
              <a:rPr lang="en-US" sz="1400" dirty="0" err="1">
                <a:solidFill>
                  <a:schemeClr val="dk1"/>
                </a:solidFill>
                <a:latin typeface="+mn-lt"/>
              </a:rPr>
              <a:t>Rentang</a:t>
            </a:r>
            <a:r>
              <a:rPr lang="en-US" sz="1400" dirty="0">
                <a:solidFill>
                  <a:schemeClr val="dk1"/>
                </a:solidFill>
                <a:latin typeface="+mn-lt"/>
              </a:rPr>
              <a:t> </a:t>
            </a:r>
            <a:r>
              <a:rPr lang="en-US" sz="1400" dirty="0" err="1">
                <a:solidFill>
                  <a:schemeClr val="dk1"/>
                </a:solidFill>
                <a:latin typeface="+mn-lt"/>
              </a:rPr>
              <a:t>usia</a:t>
            </a:r>
            <a:r>
              <a:rPr lang="en-US" sz="1400" dirty="0">
                <a:solidFill>
                  <a:schemeClr val="dk1"/>
                </a:solidFill>
                <a:latin typeface="+mn-lt"/>
              </a:rPr>
              <a:t> 30-60 </a:t>
            </a:r>
            <a:r>
              <a:rPr lang="en-US" sz="1400" dirty="0" err="1">
                <a:solidFill>
                  <a:schemeClr val="dk1"/>
                </a:solidFill>
                <a:latin typeface="+mn-lt"/>
              </a:rPr>
              <a:t>tahun</a:t>
            </a:r>
            <a:r>
              <a:rPr lang="en-US" sz="1400" dirty="0">
                <a:solidFill>
                  <a:schemeClr val="dk1"/>
                </a:solidFill>
                <a:latin typeface="+mn-lt"/>
              </a:rPr>
              <a:t> </a:t>
            </a:r>
            <a:r>
              <a:rPr lang="en-US" sz="1400" dirty="0" err="1">
                <a:solidFill>
                  <a:schemeClr val="dk1"/>
                </a:solidFill>
                <a:latin typeface="+mn-lt"/>
              </a:rPr>
              <a:t>adalah</a:t>
            </a:r>
            <a:r>
              <a:rPr lang="en-US" sz="1400" dirty="0">
                <a:solidFill>
                  <a:schemeClr val="dk1"/>
                </a:solidFill>
                <a:latin typeface="+mn-lt"/>
              </a:rPr>
              <a:t> yang paling </a:t>
            </a:r>
            <a:r>
              <a:rPr lang="en-US" sz="1400" dirty="0" err="1">
                <a:solidFill>
                  <a:schemeClr val="dk1"/>
                </a:solidFill>
                <a:latin typeface="+mn-lt"/>
              </a:rPr>
              <a:t>banyak</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t>
            </a:r>
            <a:r>
              <a:rPr lang="en-US" sz="1400" dirty="0" err="1">
                <a:solidFill>
                  <a:schemeClr val="dk1"/>
                </a:solidFill>
                <a:latin typeface="+mn-lt"/>
              </a:rPr>
              <a:t>menunjukkan</a:t>
            </a:r>
            <a:r>
              <a:rPr lang="en-US" sz="1400" dirty="0">
                <a:solidFill>
                  <a:schemeClr val="dk1"/>
                </a:solidFill>
                <a:latin typeface="+mn-lt"/>
              </a:rPr>
              <a:t> </a:t>
            </a:r>
            <a:r>
              <a:rPr lang="en-US" sz="1400" dirty="0" err="1">
                <a:solidFill>
                  <a:schemeClr val="dk1"/>
                </a:solidFill>
                <a:latin typeface="+mn-lt"/>
              </a:rPr>
              <a:t>bahwa</a:t>
            </a:r>
            <a:r>
              <a:rPr lang="en-US" sz="1400" dirty="0">
                <a:solidFill>
                  <a:schemeClr val="dk1"/>
                </a:solidFill>
                <a:latin typeface="+mn-lt"/>
              </a:rPr>
              <a:t> </a:t>
            </a:r>
            <a:r>
              <a:rPr lang="en-US" sz="1400" dirty="0" err="1">
                <a:solidFill>
                  <a:schemeClr val="dk1"/>
                </a:solidFill>
                <a:latin typeface="+mn-lt"/>
              </a:rPr>
              <a:t>kelompok</a:t>
            </a:r>
            <a:r>
              <a:rPr lang="en-US" sz="1400" dirty="0">
                <a:solidFill>
                  <a:schemeClr val="dk1"/>
                </a:solidFill>
                <a:latin typeface="+mn-lt"/>
              </a:rPr>
              <a:t> </a:t>
            </a:r>
            <a:r>
              <a:rPr lang="en-US" sz="1400" dirty="0" err="1">
                <a:solidFill>
                  <a:schemeClr val="dk1"/>
                </a:solidFill>
                <a:latin typeface="+mn-lt"/>
              </a:rPr>
              <a:t>usia</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responsif</a:t>
            </a:r>
            <a:r>
              <a:rPr lang="en-US" sz="1400" dirty="0">
                <a:solidFill>
                  <a:schemeClr val="dk1"/>
                </a:solidFill>
                <a:latin typeface="+mn-lt"/>
              </a:rPr>
              <a:t> </a:t>
            </a:r>
            <a:r>
              <a:rPr lang="en-US" sz="1400" dirty="0" err="1">
                <a:solidFill>
                  <a:schemeClr val="dk1"/>
                </a:solidFill>
                <a:latin typeface="+mn-lt"/>
              </a:rPr>
              <a:t>terhadap</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a:t>
            </a:r>
          </a:p>
          <a:p>
            <a:pPr marL="304800" indent="-171450">
              <a:lnSpc>
                <a:spcPct val="150000"/>
              </a:lnSpc>
              <a:buClr>
                <a:schemeClr val="dk1"/>
              </a:buClr>
              <a:buSzPts val="1500"/>
            </a:pPr>
            <a:r>
              <a:rPr lang="en-US" sz="1400" dirty="0" err="1">
                <a:solidFill>
                  <a:schemeClr val="dk1"/>
                </a:solidFill>
                <a:latin typeface="+mn-lt"/>
              </a:rPr>
              <a:t>Berdasarkan</a:t>
            </a:r>
            <a:r>
              <a:rPr lang="en-US" sz="1400" dirty="0">
                <a:solidFill>
                  <a:schemeClr val="dk1"/>
                </a:solidFill>
                <a:latin typeface="+mn-lt"/>
              </a:rPr>
              <a:t> </a:t>
            </a:r>
            <a:r>
              <a:rPr lang="en-US" sz="1400" b="1" dirty="0">
                <a:solidFill>
                  <a:schemeClr val="dk1"/>
                </a:solidFill>
                <a:latin typeface="+mn-lt"/>
              </a:rPr>
              <a:t>Area Income, </a:t>
            </a:r>
            <a:r>
              <a:rPr lang="en-US" sz="1400" dirty="0">
                <a:solidFill>
                  <a:schemeClr val="dk1"/>
                </a:solidFill>
                <a:latin typeface="+mn-lt"/>
              </a:rPr>
              <a:t>customer </a:t>
            </a:r>
            <a:r>
              <a:rPr lang="en-US" sz="1400" dirty="0" err="1">
                <a:solidFill>
                  <a:schemeClr val="dk1"/>
                </a:solidFill>
                <a:latin typeface="+mn-lt"/>
              </a:rPr>
              <a:t>dari</a:t>
            </a:r>
            <a:r>
              <a:rPr lang="en-US" sz="1400" dirty="0">
                <a:solidFill>
                  <a:schemeClr val="dk1"/>
                </a:solidFill>
                <a:latin typeface="+mn-lt"/>
              </a:rPr>
              <a:t> area </a:t>
            </a:r>
            <a:r>
              <a:rPr lang="en-US" sz="1400" dirty="0" err="1">
                <a:solidFill>
                  <a:schemeClr val="dk1"/>
                </a:solidFill>
                <a:latin typeface="+mn-lt"/>
              </a:rPr>
              <a:t>dengan</a:t>
            </a:r>
            <a:r>
              <a:rPr lang="en-US" sz="1400" dirty="0">
                <a:solidFill>
                  <a:schemeClr val="dk1"/>
                </a:solidFill>
                <a:latin typeface="+mn-lt"/>
              </a:rPr>
              <a:t> </a:t>
            </a:r>
            <a:r>
              <a:rPr lang="en-US" sz="1400" dirty="0" err="1">
                <a:solidFill>
                  <a:schemeClr val="dk1"/>
                </a:solidFill>
                <a:latin typeface="+mn-lt"/>
              </a:rPr>
              <a:t>pendapatan</a:t>
            </a:r>
            <a:r>
              <a:rPr lang="en-US" sz="1400" dirty="0">
                <a:solidFill>
                  <a:schemeClr val="dk1"/>
                </a:solidFill>
                <a:latin typeface="+mn-lt"/>
              </a:rPr>
              <a:t> yang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rendah</a:t>
            </a:r>
            <a:r>
              <a:rPr lang="en-US" sz="1400" dirty="0">
                <a:solidFill>
                  <a:schemeClr val="dk1"/>
                </a:solidFill>
                <a:latin typeface="+mn-lt"/>
              </a:rPr>
              <a:t> </a:t>
            </a:r>
            <a:r>
              <a:rPr lang="en-US" sz="1400" dirty="0" err="1">
                <a:solidFill>
                  <a:schemeClr val="dk1"/>
                </a:solidFill>
                <a:latin typeface="+mn-lt"/>
              </a:rPr>
              <a:t>cenderung</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banyak</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t>
            </a:r>
            <a:r>
              <a:rPr lang="en-US" sz="1400" dirty="0" err="1">
                <a:solidFill>
                  <a:schemeClr val="dk1"/>
                </a:solidFill>
                <a:latin typeface="+mn-lt"/>
              </a:rPr>
              <a:t>mungkin</a:t>
            </a:r>
            <a:r>
              <a:rPr lang="en-US" sz="1400" dirty="0">
                <a:solidFill>
                  <a:schemeClr val="dk1"/>
                </a:solidFill>
                <a:latin typeface="+mn-lt"/>
              </a:rPr>
              <a:t> </a:t>
            </a:r>
            <a:r>
              <a:rPr lang="en-US" sz="1400" dirty="0" err="1">
                <a:solidFill>
                  <a:schemeClr val="dk1"/>
                </a:solidFill>
                <a:latin typeface="+mn-lt"/>
              </a:rPr>
              <a:t>menunjukkan</a:t>
            </a:r>
            <a:r>
              <a:rPr lang="en-US" sz="1400" dirty="0">
                <a:solidFill>
                  <a:schemeClr val="dk1"/>
                </a:solidFill>
                <a:latin typeface="+mn-lt"/>
              </a:rPr>
              <a:t> </a:t>
            </a:r>
            <a:r>
              <a:rPr lang="en-US" sz="1400" dirty="0" err="1">
                <a:solidFill>
                  <a:schemeClr val="dk1"/>
                </a:solidFill>
                <a:latin typeface="+mn-lt"/>
              </a:rPr>
              <a:t>bahwa</a:t>
            </a:r>
            <a:r>
              <a:rPr lang="en-US" sz="1400" dirty="0">
                <a:solidFill>
                  <a:schemeClr val="dk1"/>
                </a:solidFill>
                <a:latin typeface="+mn-lt"/>
              </a:rPr>
              <a:t> </a:t>
            </a:r>
            <a:r>
              <a:rPr lang="en-US" sz="1400" dirty="0" err="1">
                <a:solidFill>
                  <a:schemeClr val="dk1"/>
                </a:solidFill>
                <a:latin typeface="+mn-lt"/>
              </a:rPr>
              <a:t>mereka</a:t>
            </a:r>
            <a:r>
              <a:rPr lang="en-US" sz="1400" dirty="0">
                <a:solidFill>
                  <a:schemeClr val="dk1"/>
                </a:solidFill>
                <a:latin typeface="+mn-lt"/>
              </a:rPr>
              <a:t>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responsif</a:t>
            </a:r>
            <a:r>
              <a:rPr lang="en-US" sz="1400" dirty="0">
                <a:solidFill>
                  <a:schemeClr val="dk1"/>
                </a:solidFill>
                <a:latin typeface="+mn-lt"/>
              </a:rPr>
              <a:t> </a:t>
            </a:r>
            <a:r>
              <a:rPr lang="en-US" sz="1400" dirty="0" err="1">
                <a:solidFill>
                  <a:schemeClr val="dk1"/>
                </a:solidFill>
                <a:latin typeface="+mn-lt"/>
              </a:rPr>
              <a:t>terhadap</a:t>
            </a:r>
            <a:r>
              <a:rPr lang="en-US" sz="1400" dirty="0">
                <a:solidFill>
                  <a:schemeClr val="dk1"/>
                </a:solidFill>
                <a:latin typeface="+mn-lt"/>
              </a:rPr>
              <a:t> </a:t>
            </a:r>
            <a:r>
              <a:rPr lang="en-US" sz="1400" dirty="0" err="1">
                <a:solidFill>
                  <a:schemeClr val="dk1"/>
                </a:solidFill>
                <a:latin typeface="+mn-lt"/>
              </a:rPr>
              <a:t>penawaran</a:t>
            </a:r>
            <a:r>
              <a:rPr lang="en-US" sz="1400" dirty="0">
                <a:solidFill>
                  <a:schemeClr val="dk1"/>
                </a:solidFill>
                <a:latin typeface="+mn-lt"/>
              </a:rPr>
              <a:t> dan </a:t>
            </a:r>
            <a:r>
              <a:rPr lang="en-US" sz="1400" dirty="0" err="1">
                <a:solidFill>
                  <a:schemeClr val="dk1"/>
                </a:solidFill>
                <a:latin typeface="+mn-lt"/>
              </a:rPr>
              <a:t>diskon</a:t>
            </a:r>
            <a:r>
              <a:rPr lang="en-US" sz="1400" dirty="0">
                <a:solidFill>
                  <a:schemeClr val="dk1"/>
                </a:solidFill>
                <a:latin typeface="+mn-lt"/>
              </a:rPr>
              <a:t>.</a:t>
            </a:r>
            <a:endParaRPr sz="1400"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626271"/>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Business </a:t>
            </a:r>
            <a:r>
              <a:rPr lang="en-US" sz="1400" b="1" dirty="0" err="1">
                <a:solidFill>
                  <a:schemeClr val="dk1"/>
                </a:solidFill>
              </a:rPr>
              <a:t>Recomendation</a:t>
            </a:r>
            <a:endParaRPr lang="en-US" sz="1400" b="1" dirty="0">
              <a:solidFill>
                <a:schemeClr val="dk1"/>
              </a:solidFill>
            </a:endParaRPr>
          </a:p>
        </p:txBody>
      </p:sp>
    </p:spTree>
    <p:extLst>
      <p:ext uri="{BB962C8B-B14F-4D97-AF65-F5344CB8AC3E}">
        <p14:creationId xmlns:p14="http://schemas.microsoft.com/office/powerpoint/2010/main" val="452346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898149"/>
            <a:ext cx="8630529" cy="4075931"/>
          </a:xfrm>
          <a:prstGeom prst="rect">
            <a:avLst/>
          </a:prstGeom>
        </p:spPr>
        <p:txBody>
          <a:bodyPr spcFirstLastPara="1" wrap="square" lIns="91425" tIns="91425" rIns="91425" bIns="91425" anchor="t" anchorCtr="0">
            <a:normAutofit/>
          </a:bodyPr>
          <a:lstStyle/>
          <a:p>
            <a:pPr marL="133350" lvl="0" indent="0" algn="l" rtl="0">
              <a:lnSpc>
                <a:spcPct val="150000"/>
              </a:lnSpc>
              <a:spcBef>
                <a:spcPts val="0"/>
              </a:spcBef>
              <a:spcAft>
                <a:spcPts val="0"/>
              </a:spcAft>
              <a:buClr>
                <a:schemeClr val="dk1"/>
              </a:buClr>
              <a:buSzPts val="1500"/>
              <a:buNone/>
            </a:pPr>
            <a:r>
              <a:rPr lang="en-US" sz="1400" b="1" dirty="0">
                <a:solidFill>
                  <a:schemeClr val="dk1"/>
                </a:solidFill>
                <a:latin typeface="+mn-lt"/>
              </a:rPr>
              <a:t>Recommendation:</a:t>
            </a:r>
          </a:p>
          <a:p>
            <a:pPr marL="419100" indent="-285750">
              <a:lnSpc>
                <a:spcPct val="150000"/>
              </a:lnSpc>
              <a:buClr>
                <a:schemeClr val="dk1"/>
              </a:buClr>
              <a:buSzPts val="1500"/>
            </a:pPr>
            <a:r>
              <a:rPr lang="en-US" sz="1400" dirty="0" err="1">
                <a:solidFill>
                  <a:schemeClr val="dk1"/>
                </a:solidFill>
                <a:latin typeface="+mn-lt"/>
              </a:rPr>
              <a:t>Menargetkan</a:t>
            </a:r>
            <a:r>
              <a:rPr lang="en-US" sz="1400" dirty="0">
                <a:solidFill>
                  <a:schemeClr val="dk1"/>
                </a:solidFill>
                <a:latin typeface="+mn-lt"/>
              </a:rPr>
              <a:t> customer </a:t>
            </a:r>
            <a:r>
              <a:rPr lang="en-US" sz="1400" dirty="0" err="1">
                <a:solidFill>
                  <a:schemeClr val="dk1"/>
                </a:solidFill>
                <a:latin typeface="+mn-lt"/>
              </a:rPr>
              <a:t>dengan</a:t>
            </a:r>
            <a:r>
              <a:rPr lang="en-US" sz="1400" dirty="0">
                <a:solidFill>
                  <a:schemeClr val="dk1"/>
                </a:solidFill>
                <a:latin typeface="+mn-lt"/>
              </a:rPr>
              <a:t> </a:t>
            </a:r>
            <a:r>
              <a:rPr lang="en-US" sz="1400" dirty="0" err="1">
                <a:solidFill>
                  <a:schemeClr val="dk1"/>
                </a:solidFill>
                <a:latin typeface="+mn-lt"/>
              </a:rPr>
              <a:t>usia</a:t>
            </a:r>
            <a:r>
              <a:rPr lang="en-US" sz="1400" dirty="0">
                <a:solidFill>
                  <a:schemeClr val="dk1"/>
                </a:solidFill>
                <a:latin typeface="+mn-lt"/>
              </a:rPr>
              <a:t> </a:t>
            </a:r>
            <a:r>
              <a:rPr lang="en-US" sz="1400" dirty="0" err="1">
                <a:solidFill>
                  <a:schemeClr val="dk1"/>
                </a:solidFill>
                <a:latin typeface="+mn-lt"/>
              </a:rPr>
              <a:t>rentang</a:t>
            </a:r>
            <a:r>
              <a:rPr lang="en-US" sz="1400" dirty="0">
                <a:solidFill>
                  <a:schemeClr val="dk1"/>
                </a:solidFill>
                <a:latin typeface="+mn-lt"/>
              </a:rPr>
              <a:t> 30-60 </a:t>
            </a:r>
            <a:r>
              <a:rPr lang="en-US" sz="1400" dirty="0" err="1">
                <a:solidFill>
                  <a:schemeClr val="dk1"/>
                </a:solidFill>
                <a:latin typeface="+mn-lt"/>
              </a:rPr>
              <a:t>tahun</a:t>
            </a:r>
            <a:r>
              <a:rPr lang="en-US" sz="1400" dirty="0">
                <a:solidFill>
                  <a:schemeClr val="dk1"/>
                </a:solidFill>
                <a:latin typeface="+mn-lt"/>
              </a:rPr>
              <a:t>, </a:t>
            </a:r>
            <a:r>
              <a:rPr lang="en-US" sz="1400" b="1" dirty="0" err="1">
                <a:solidFill>
                  <a:schemeClr val="dk1"/>
                </a:solidFill>
                <a:latin typeface="+mn-lt"/>
              </a:rPr>
              <a:t>menyesuaikan</a:t>
            </a:r>
            <a:r>
              <a:rPr lang="en-US" sz="1400" b="1" dirty="0">
                <a:solidFill>
                  <a:schemeClr val="dk1"/>
                </a:solidFill>
                <a:latin typeface="+mn-lt"/>
              </a:rPr>
              <a:t> </a:t>
            </a:r>
            <a:r>
              <a:rPr lang="en-US" sz="1400" b="1" dirty="0" err="1">
                <a:solidFill>
                  <a:schemeClr val="dk1"/>
                </a:solidFill>
                <a:latin typeface="+mn-lt"/>
              </a:rPr>
              <a:t>konten</a:t>
            </a:r>
            <a:r>
              <a:rPr lang="en-US" sz="1400" b="1" dirty="0">
                <a:solidFill>
                  <a:schemeClr val="dk1"/>
                </a:solidFill>
                <a:latin typeface="+mn-lt"/>
              </a:rPr>
              <a:t> </a:t>
            </a:r>
            <a:r>
              <a:rPr lang="en-US" sz="1400" b="1" dirty="0" err="1">
                <a:solidFill>
                  <a:schemeClr val="dk1"/>
                </a:solidFill>
                <a:latin typeface="+mn-lt"/>
              </a:rPr>
              <a:t>iklan</a:t>
            </a:r>
            <a:r>
              <a:rPr lang="en-US" sz="1400" b="1" dirty="0">
                <a:solidFill>
                  <a:schemeClr val="dk1"/>
                </a:solidFill>
                <a:latin typeface="+mn-lt"/>
              </a:rPr>
              <a:t> </a:t>
            </a:r>
            <a:r>
              <a:rPr lang="en-US" sz="1400" dirty="0">
                <a:solidFill>
                  <a:schemeClr val="dk1"/>
                </a:solidFill>
                <a:latin typeface="+mn-lt"/>
              </a:rPr>
              <a:t>yang </a:t>
            </a:r>
            <a:r>
              <a:rPr lang="en-US" sz="1400" dirty="0" err="1">
                <a:solidFill>
                  <a:schemeClr val="dk1"/>
                </a:solidFill>
                <a:latin typeface="+mn-lt"/>
              </a:rPr>
              <a:t>akan</a:t>
            </a:r>
            <a:r>
              <a:rPr lang="en-US" sz="1400" dirty="0">
                <a:solidFill>
                  <a:schemeClr val="dk1"/>
                </a:solidFill>
                <a:latin typeface="+mn-lt"/>
              </a:rPr>
              <a:t> </a:t>
            </a:r>
            <a:r>
              <a:rPr lang="en-US" sz="1400" dirty="0" err="1">
                <a:solidFill>
                  <a:schemeClr val="dk1"/>
                </a:solidFill>
                <a:latin typeface="+mn-lt"/>
              </a:rPr>
              <a:t>ditampilkan</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a:t>
            </a:r>
            <a:r>
              <a:rPr lang="en-US" sz="1400" dirty="0" err="1">
                <a:solidFill>
                  <a:schemeClr val="dk1"/>
                </a:solidFill>
                <a:latin typeface="+mn-lt"/>
              </a:rPr>
              <a:t>kelompok</a:t>
            </a:r>
            <a:r>
              <a:rPr lang="en-US" sz="1400" dirty="0">
                <a:solidFill>
                  <a:schemeClr val="dk1"/>
                </a:solidFill>
                <a:latin typeface="+mn-lt"/>
              </a:rPr>
              <a:t> </a:t>
            </a:r>
            <a:r>
              <a:rPr lang="en-US" sz="1400" dirty="0" err="1">
                <a:solidFill>
                  <a:schemeClr val="dk1"/>
                </a:solidFill>
                <a:latin typeface="+mn-lt"/>
              </a:rPr>
              <a:t>usia</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agar </a:t>
            </a:r>
            <a:r>
              <a:rPr lang="en-US" sz="1400" dirty="0" err="1">
                <a:solidFill>
                  <a:schemeClr val="dk1"/>
                </a:solidFill>
                <a:latin typeface="+mn-lt"/>
              </a:rPr>
              <a:t>lebih</a:t>
            </a:r>
            <a:r>
              <a:rPr lang="en-US" sz="1400" dirty="0">
                <a:solidFill>
                  <a:schemeClr val="dk1"/>
                </a:solidFill>
                <a:latin typeface="+mn-lt"/>
              </a:rPr>
              <a:t> </a:t>
            </a:r>
            <a:r>
              <a:rPr lang="en-US" sz="1400" dirty="0" err="1">
                <a:solidFill>
                  <a:schemeClr val="dk1"/>
                </a:solidFill>
                <a:latin typeface="+mn-lt"/>
              </a:rPr>
              <a:t>menarik</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di </a:t>
            </a:r>
            <a:r>
              <a:rPr lang="en-US" sz="1400" dirty="0" err="1">
                <a:solidFill>
                  <a:schemeClr val="dk1"/>
                </a:solidFill>
                <a:latin typeface="+mn-lt"/>
              </a:rPr>
              <a:t>klik</a:t>
            </a:r>
            <a:r>
              <a:rPr lang="en-US" sz="1400" dirty="0">
                <a:solidFill>
                  <a:schemeClr val="dk1"/>
                </a:solidFill>
                <a:latin typeface="+mn-lt"/>
              </a:rPr>
              <a:t>.</a:t>
            </a:r>
          </a:p>
          <a:p>
            <a:pPr marL="419100" indent="-285750">
              <a:lnSpc>
                <a:spcPct val="150000"/>
              </a:lnSpc>
              <a:buClr>
                <a:schemeClr val="dk1"/>
              </a:buClr>
              <a:buSzPts val="1500"/>
            </a:pPr>
            <a:endParaRPr lang="en-US" sz="1400" dirty="0">
              <a:solidFill>
                <a:schemeClr val="dk1"/>
              </a:solidFill>
              <a:latin typeface="+mn-lt"/>
            </a:endParaRPr>
          </a:p>
          <a:p>
            <a:pPr marL="419100" indent="-285750">
              <a:lnSpc>
                <a:spcPct val="150000"/>
              </a:lnSpc>
              <a:buClr>
                <a:schemeClr val="dk1"/>
              </a:buClr>
              <a:buSzPts val="1500"/>
            </a:pPr>
            <a:r>
              <a:rPr lang="en-US" sz="1400" b="1" dirty="0" err="1">
                <a:solidFill>
                  <a:schemeClr val="dk1"/>
                </a:solidFill>
                <a:latin typeface="+mn-lt"/>
              </a:rPr>
              <a:t>Memberikan</a:t>
            </a:r>
            <a:r>
              <a:rPr lang="en-US" sz="1400" b="1" dirty="0">
                <a:solidFill>
                  <a:schemeClr val="dk1"/>
                </a:solidFill>
                <a:latin typeface="+mn-lt"/>
              </a:rPr>
              <a:t> </a:t>
            </a:r>
            <a:r>
              <a:rPr lang="en-US" sz="1400" b="1" dirty="0" err="1">
                <a:solidFill>
                  <a:schemeClr val="dk1"/>
                </a:solidFill>
                <a:latin typeface="+mn-lt"/>
              </a:rPr>
              <a:t>iklan</a:t>
            </a:r>
            <a:r>
              <a:rPr lang="en-US" sz="1400" b="1" dirty="0">
                <a:solidFill>
                  <a:schemeClr val="dk1"/>
                </a:solidFill>
                <a:latin typeface="+mn-lt"/>
              </a:rPr>
              <a:t> </a:t>
            </a:r>
            <a:r>
              <a:rPr lang="en-US" sz="1400" b="1" dirty="0" err="1">
                <a:solidFill>
                  <a:schemeClr val="dk1"/>
                </a:solidFill>
                <a:latin typeface="+mn-lt"/>
              </a:rPr>
              <a:t>dalam</a:t>
            </a:r>
            <a:r>
              <a:rPr lang="en-US" sz="1400" b="1" dirty="0">
                <a:solidFill>
                  <a:schemeClr val="dk1"/>
                </a:solidFill>
                <a:latin typeface="+mn-lt"/>
              </a:rPr>
              <a:t> </a:t>
            </a:r>
            <a:r>
              <a:rPr lang="en-US" sz="1400" b="1" dirty="0" err="1">
                <a:solidFill>
                  <a:schemeClr val="dk1"/>
                </a:solidFill>
                <a:latin typeface="+mn-lt"/>
              </a:rPr>
              <a:t>bentuk</a:t>
            </a:r>
            <a:r>
              <a:rPr lang="en-US" sz="1400" b="1" dirty="0">
                <a:solidFill>
                  <a:schemeClr val="dk1"/>
                </a:solidFill>
                <a:latin typeface="+mn-lt"/>
              </a:rPr>
              <a:t> </a:t>
            </a:r>
            <a:r>
              <a:rPr lang="en-US" sz="1400" b="1" dirty="0" err="1">
                <a:solidFill>
                  <a:schemeClr val="dk1"/>
                </a:solidFill>
                <a:latin typeface="+mn-lt"/>
              </a:rPr>
              <a:t>promosi</a:t>
            </a:r>
            <a:r>
              <a:rPr lang="en-US" sz="1400" b="1" dirty="0">
                <a:solidFill>
                  <a:schemeClr val="dk1"/>
                </a:solidFill>
                <a:latin typeface="+mn-lt"/>
              </a:rPr>
              <a:t> </a:t>
            </a:r>
            <a:r>
              <a:rPr lang="en-US" sz="1400" b="1" dirty="0" err="1">
                <a:solidFill>
                  <a:schemeClr val="dk1"/>
                </a:solidFill>
                <a:latin typeface="+mn-lt"/>
              </a:rPr>
              <a:t>atau</a:t>
            </a:r>
            <a:r>
              <a:rPr lang="en-US" sz="1400" b="1" dirty="0">
                <a:solidFill>
                  <a:schemeClr val="dk1"/>
                </a:solidFill>
                <a:latin typeface="+mn-lt"/>
              </a:rPr>
              <a:t> </a:t>
            </a:r>
            <a:r>
              <a:rPr lang="en-US" sz="1400" b="1" dirty="0" err="1">
                <a:solidFill>
                  <a:schemeClr val="dk1"/>
                </a:solidFill>
                <a:latin typeface="+mn-lt"/>
              </a:rPr>
              <a:t>diskon</a:t>
            </a:r>
            <a:r>
              <a:rPr lang="en-US" sz="1400" dirty="0">
                <a:solidFill>
                  <a:schemeClr val="dk1"/>
                </a:solidFill>
                <a:latin typeface="+mn-lt"/>
              </a:rPr>
              <a:t> </a:t>
            </a:r>
            <a:r>
              <a:rPr lang="en-US" sz="1400" dirty="0" err="1">
                <a:solidFill>
                  <a:schemeClr val="dk1"/>
                </a:solidFill>
                <a:latin typeface="+mn-lt"/>
              </a:rPr>
              <a:t>kepada</a:t>
            </a:r>
            <a:r>
              <a:rPr lang="en-US" sz="1400" dirty="0">
                <a:solidFill>
                  <a:schemeClr val="dk1"/>
                </a:solidFill>
                <a:latin typeface="+mn-lt"/>
              </a:rPr>
              <a:t> customer </a:t>
            </a:r>
            <a:r>
              <a:rPr lang="en-US" sz="1400" dirty="0" err="1">
                <a:solidFill>
                  <a:schemeClr val="dk1"/>
                </a:solidFill>
                <a:latin typeface="+mn-lt"/>
              </a:rPr>
              <a:t>dengan</a:t>
            </a:r>
            <a:r>
              <a:rPr lang="en-US" sz="1400" dirty="0">
                <a:solidFill>
                  <a:schemeClr val="dk1"/>
                </a:solidFill>
                <a:latin typeface="+mn-lt"/>
              </a:rPr>
              <a:t> </a:t>
            </a:r>
            <a:r>
              <a:rPr lang="en-US" sz="1400" dirty="0" err="1">
                <a:solidFill>
                  <a:schemeClr val="dk1"/>
                </a:solidFill>
                <a:latin typeface="+mn-lt"/>
              </a:rPr>
              <a:t>kategori</a:t>
            </a:r>
            <a:r>
              <a:rPr lang="en-US" sz="1400" dirty="0">
                <a:solidFill>
                  <a:schemeClr val="dk1"/>
                </a:solidFill>
                <a:latin typeface="+mn-lt"/>
              </a:rPr>
              <a:t> income </a:t>
            </a:r>
            <a:r>
              <a:rPr lang="en-US" sz="1400" dirty="0" err="1">
                <a:solidFill>
                  <a:schemeClr val="dk1"/>
                </a:solidFill>
                <a:latin typeface="+mn-lt"/>
              </a:rPr>
              <a:t>rendah</a:t>
            </a:r>
            <a:r>
              <a:rPr lang="en-US" sz="1400" dirty="0">
                <a:solidFill>
                  <a:schemeClr val="dk1"/>
                </a:solidFill>
                <a:latin typeface="+mn-lt"/>
              </a:rPr>
              <a:t> - </a:t>
            </a:r>
            <a:r>
              <a:rPr lang="en-US" sz="1400" dirty="0" err="1">
                <a:solidFill>
                  <a:schemeClr val="dk1"/>
                </a:solidFill>
                <a:latin typeface="+mn-lt"/>
              </a:rPr>
              <a:t>menengah</a:t>
            </a:r>
            <a:r>
              <a:rPr lang="en-US" sz="1400" dirty="0">
                <a:solidFill>
                  <a:schemeClr val="dk1"/>
                </a:solidFill>
                <a:latin typeface="+mn-lt"/>
              </a:rPr>
              <a:t>, </a:t>
            </a:r>
            <a:r>
              <a:rPr lang="en-US" sz="1400" dirty="0" err="1">
                <a:solidFill>
                  <a:schemeClr val="dk1"/>
                </a:solidFill>
                <a:latin typeface="+mn-lt"/>
              </a:rPr>
              <a:t>karena</a:t>
            </a:r>
            <a:r>
              <a:rPr lang="en-US" sz="1400" dirty="0">
                <a:solidFill>
                  <a:schemeClr val="dk1"/>
                </a:solidFill>
                <a:latin typeface="+mn-lt"/>
              </a:rPr>
              <a:t> </a:t>
            </a:r>
            <a:r>
              <a:rPr lang="en-US" sz="1400" dirty="0" err="1">
                <a:solidFill>
                  <a:schemeClr val="dk1"/>
                </a:solidFill>
                <a:latin typeface="+mn-lt"/>
              </a:rPr>
              <a:t>kelompok</a:t>
            </a:r>
            <a:r>
              <a:rPr lang="en-US" sz="1400" dirty="0">
                <a:solidFill>
                  <a:schemeClr val="dk1"/>
                </a:solidFill>
                <a:latin typeface="+mn-lt"/>
              </a:rPr>
              <a:t> </a:t>
            </a:r>
            <a:r>
              <a:rPr lang="en-US" sz="1400" dirty="0" err="1">
                <a:solidFill>
                  <a:schemeClr val="dk1"/>
                </a:solidFill>
                <a:latin typeface="+mn-lt"/>
              </a:rPr>
              <a:t>ini</a:t>
            </a:r>
            <a:r>
              <a:rPr lang="en-US" sz="1400" dirty="0">
                <a:solidFill>
                  <a:schemeClr val="dk1"/>
                </a:solidFill>
                <a:latin typeface="+mn-lt"/>
              </a:rPr>
              <a:t> paling </a:t>
            </a:r>
            <a:r>
              <a:rPr lang="en-US" sz="1400" dirty="0" err="1">
                <a:solidFill>
                  <a:schemeClr val="dk1"/>
                </a:solidFill>
                <a:latin typeface="+mn-lt"/>
              </a:rPr>
              <a:t>sering</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a:t>
            </a:r>
          </a:p>
          <a:p>
            <a:pPr marL="419100" indent="-285750">
              <a:lnSpc>
                <a:spcPct val="150000"/>
              </a:lnSpc>
              <a:buClr>
                <a:schemeClr val="dk1"/>
              </a:buClr>
              <a:buSzPts val="1500"/>
            </a:pPr>
            <a:endParaRPr lang="en-US" sz="1400" dirty="0">
              <a:solidFill>
                <a:schemeClr val="dk1"/>
              </a:solidFill>
              <a:latin typeface="+mn-lt"/>
            </a:endParaRPr>
          </a:p>
          <a:p>
            <a:pPr marL="419100" indent="-285750">
              <a:lnSpc>
                <a:spcPct val="150000"/>
              </a:lnSpc>
              <a:buClr>
                <a:schemeClr val="dk1"/>
              </a:buClr>
              <a:buSzPts val="1500"/>
            </a:pPr>
            <a:r>
              <a:rPr lang="en-US" sz="1400" b="1" dirty="0" err="1">
                <a:solidFill>
                  <a:schemeClr val="dk1"/>
                </a:solidFill>
                <a:latin typeface="+mn-lt"/>
              </a:rPr>
              <a:t>Menayangkan</a:t>
            </a:r>
            <a:r>
              <a:rPr lang="en-US" sz="1400" b="1" dirty="0">
                <a:solidFill>
                  <a:schemeClr val="dk1"/>
                </a:solidFill>
                <a:latin typeface="+mn-lt"/>
              </a:rPr>
              <a:t> </a:t>
            </a:r>
            <a:r>
              <a:rPr lang="en-US" sz="1400" b="1" dirty="0" err="1">
                <a:solidFill>
                  <a:schemeClr val="dk1"/>
                </a:solidFill>
                <a:latin typeface="+mn-lt"/>
              </a:rPr>
              <a:t>iklan</a:t>
            </a:r>
            <a:r>
              <a:rPr lang="en-US" sz="1400" b="1" dirty="0">
                <a:solidFill>
                  <a:schemeClr val="dk1"/>
                </a:solidFill>
                <a:latin typeface="+mn-lt"/>
              </a:rPr>
              <a:t> </a:t>
            </a:r>
            <a:r>
              <a:rPr lang="en-US" sz="1400" b="1" dirty="0" err="1">
                <a:solidFill>
                  <a:schemeClr val="dk1"/>
                </a:solidFill>
                <a:latin typeface="+mn-lt"/>
              </a:rPr>
              <a:t>secara</a:t>
            </a:r>
            <a:r>
              <a:rPr lang="en-US" sz="1400" b="1" dirty="0">
                <a:solidFill>
                  <a:schemeClr val="dk1"/>
                </a:solidFill>
                <a:latin typeface="+mn-lt"/>
              </a:rPr>
              <a:t> </a:t>
            </a:r>
            <a:r>
              <a:rPr lang="en-US" sz="1400" b="1" dirty="0" err="1">
                <a:solidFill>
                  <a:schemeClr val="dk1"/>
                </a:solidFill>
                <a:latin typeface="+mn-lt"/>
              </a:rPr>
              <a:t>berkala</a:t>
            </a:r>
            <a:r>
              <a:rPr lang="en-US" sz="1400" b="1" dirty="0">
                <a:solidFill>
                  <a:schemeClr val="dk1"/>
                </a:solidFill>
                <a:latin typeface="+mn-lt"/>
              </a:rPr>
              <a:t> </a:t>
            </a:r>
            <a:r>
              <a:rPr lang="en-US" sz="1400" b="1" dirty="0" err="1">
                <a:solidFill>
                  <a:schemeClr val="dk1"/>
                </a:solidFill>
                <a:latin typeface="+mn-lt"/>
              </a:rPr>
              <a:t>dalam</a:t>
            </a:r>
            <a:r>
              <a:rPr lang="en-US" sz="1400" b="1" dirty="0">
                <a:solidFill>
                  <a:schemeClr val="dk1"/>
                </a:solidFill>
                <a:latin typeface="+mn-lt"/>
              </a:rPr>
              <a:t> </a:t>
            </a:r>
            <a:r>
              <a:rPr lang="en-US" sz="1400" b="1" dirty="0" err="1">
                <a:solidFill>
                  <a:schemeClr val="dk1"/>
                </a:solidFill>
                <a:latin typeface="+mn-lt"/>
              </a:rPr>
              <a:t>waktu</a:t>
            </a:r>
            <a:r>
              <a:rPr lang="en-US" sz="1400" b="1" dirty="0">
                <a:solidFill>
                  <a:schemeClr val="dk1"/>
                </a:solidFill>
                <a:latin typeface="+mn-lt"/>
              </a:rPr>
              <a:t> </a:t>
            </a:r>
            <a:r>
              <a:rPr lang="en-US" sz="1400" b="1" dirty="0" err="1">
                <a:solidFill>
                  <a:schemeClr val="dk1"/>
                </a:solidFill>
                <a:latin typeface="+mn-lt"/>
              </a:rPr>
              <a:t>tertentu</a:t>
            </a:r>
            <a:r>
              <a:rPr lang="en-US" sz="1400" dirty="0">
                <a:solidFill>
                  <a:schemeClr val="dk1"/>
                </a:solidFill>
                <a:latin typeface="+mn-lt"/>
              </a:rPr>
              <a:t> dan </a:t>
            </a:r>
            <a:r>
              <a:rPr lang="en-US" sz="1400" b="1" dirty="0" err="1">
                <a:solidFill>
                  <a:schemeClr val="dk1"/>
                </a:solidFill>
                <a:latin typeface="+mn-lt"/>
              </a:rPr>
              <a:t>memberikan</a:t>
            </a:r>
            <a:r>
              <a:rPr lang="en-US" sz="1400" b="1" dirty="0">
                <a:solidFill>
                  <a:schemeClr val="dk1"/>
                </a:solidFill>
                <a:latin typeface="+mn-lt"/>
              </a:rPr>
              <a:t> </a:t>
            </a:r>
            <a:r>
              <a:rPr lang="en-US" sz="1400" b="1" dirty="0" err="1">
                <a:solidFill>
                  <a:schemeClr val="dk1"/>
                </a:solidFill>
                <a:latin typeface="+mn-lt"/>
              </a:rPr>
              <a:t>tampilan</a:t>
            </a:r>
            <a:r>
              <a:rPr lang="en-US" sz="1400" b="1" dirty="0">
                <a:solidFill>
                  <a:schemeClr val="dk1"/>
                </a:solidFill>
                <a:latin typeface="+mn-lt"/>
              </a:rPr>
              <a:t> </a:t>
            </a:r>
            <a:r>
              <a:rPr lang="en-US" sz="1400" b="1" dirty="0" err="1">
                <a:solidFill>
                  <a:schemeClr val="dk1"/>
                </a:solidFill>
                <a:latin typeface="+mn-lt"/>
              </a:rPr>
              <a:t>iklan</a:t>
            </a:r>
            <a:r>
              <a:rPr lang="en-US" sz="1400" b="1" dirty="0">
                <a:solidFill>
                  <a:schemeClr val="dk1"/>
                </a:solidFill>
                <a:latin typeface="+mn-lt"/>
              </a:rPr>
              <a:t> yang </a:t>
            </a:r>
            <a:r>
              <a:rPr lang="en-US" sz="1400" b="1" dirty="0" err="1">
                <a:solidFill>
                  <a:schemeClr val="dk1"/>
                </a:solidFill>
                <a:latin typeface="+mn-lt"/>
              </a:rPr>
              <a:t>bervariasi</a:t>
            </a:r>
            <a:r>
              <a:rPr lang="en-US" sz="1400" b="1" dirty="0">
                <a:solidFill>
                  <a:schemeClr val="dk1"/>
                </a:solidFill>
                <a:latin typeface="+mn-lt"/>
              </a:rPr>
              <a:t> </a:t>
            </a:r>
            <a:r>
              <a:rPr lang="en-US" sz="1400" b="1" dirty="0" err="1">
                <a:solidFill>
                  <a:schemeClr val="dk1"/>
                </a:solidFill>
                <a:latin typeface="+mn-lt"/>
              </a:rPr>
              <a:t>kategorinya</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a:t>
            </a:r>
            <a:r>
              <a:rPr lang="en-US" sz="1400" dirty="0" err="1">
                <a:solidFill>
                  <a:schemeClr val="dk1"/>
                </a:solidFill>
                <a:latin typeface="+mn-lt"/>
              </a:rPr>
              <a:t>membuat</a:t>
            </a:r>
            <a:r>
              <a:rPr lang="en-US" sz="1400" dirty="0">
                <a:solidFill>
                  <a:schemeClr val="dk1"/>
                </a:solidFill>
                <a:latin typeface="+mn-lt"/>
              </a:rPr>
              <a:t> customer </a:t>
            </a:r>
            <a:r>
              <a:rPr lang="en-US" sz="1400" dirty="0" err="1">
                <a:solidFill>
                  <a:schemeClr val="dk1"/>
                </a:solidFill>
                <a:latin typeface="+mn-lt"/>
              </a:rPr>
              <a:t>dengan</a:t>
            </a:r>
            <a:r>
              <a:rPr lang="en-US" sz="1400" dirty="0">
                <a:solidFill>
                  <a:schemeClr val="dk1"/>
                </a:solidFill>
                <a:latin typeface="+mn-lt"/>
              </a:rPr>
              <a:t> daily time spent dan daily internet usage yang </a:t>
            </a:r>
            <a:r>
              <a:rPr lang="en-US" sz="1400" dirty="0" err="1">
                <a:solidFill>
                  <a:schemeClr val="dk1"/>
                </a:solidFill>
                <a:latin typeface="+mn-lt"/>
              </a:rPr>
              <a:t>tinggi</a:t>
            </a:r>
            <a:r>
              <a:rPr lang="en-US" sz="1400" dirty="0">
                <a:solidFill>
                  <a:schemeClr val="dk1"/>
                </a:solidFill>
                <a:latin typeface="+mn-lt"/>
              </a:rPr>
              <a:t> </a:t>
            </a:r>
            <a:r>
              <a:rPr lang="en-US" sz="1400" dirty="0" err="1">
                <a:solidFill>
                  <a:schemeClr val="dk1"/>
                </a:solidFill>
                <a:latin typeface="+mn-lt"/>
              </a:rPr>
              <a:t>bisa</a:t>
            </a:r>
            <a:r>
              <a:rPr lang="en-US" sz="1400" dirty="0">
                <a:solidFill>
                  <a:schemeClr val="dk1"/>
                </a:solidFill>
                <a:latin typeface="+mn-lt"/>
              </a:rPr>
              <a:t> </a:t>
            </a:r>
            <a:r>
              <a:rPr lang="en-US" sz="1400" dirty="0" err="1">
                <a:solidFill>
                  <a:schemeClr val="dk1"/>
                </a:solidFill>
                <a:latin typeface="+mn-lt"/>
              </a:rPr>
              <a:t>mendapatkan</a:t>
            </a:r>
            <a:r>
              <a:rPr lang="en-US" sz="1400" dirty="0">
                <a:solidFill>
                  <a:schemeClr val="dk1"/>
                </a:solidFill>
                <a:latin typeface="+mn-lt"/>
              </a:rPr>
              <a:t> </a:t>
            </a:r>
            <a:r>
              <a:rPr lang="en-US" sz="1400" dirty="0" err="1">
                <a:solidFill>
                  <a:schemeClr val="dk1"/>
                </a:solidFill>
                <a:latin typeface="+mn-lt"/>
              </a:rPr>
              <a:t>promosi</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 yang </a:t>
            </a:r>
            <a:r>
              <a:rPr lang="en-US" sz="1400" dirty="0" err="1">
                <a:solidFill>
                  <a:schemeClr val="dk1"/>
                </a:solidFill>
                <a:latin typeface="+mn-lt"/>
              </a:rPr>
              <a:t>sesuai</a:t>
            </a:r>
            <a:r>
              <a:rPr lang="en-US" sz="1400" dirty="0">
                <a:solidFill>
                  <a:schemeClr val="dk1"/>
                </a:solidFill>
                <a:latin typeface="+mn-lt"/>
              </a:rPr>
              <a:t> </a:t>
            </a:r>
            <a:r>
              <a:rPr lang="en-US" sz="1400" dirty="0" err="1">
                <a:solidFill>
                  <a:schemeClr val="dk1"/>
                </a:solidFill>
                <a:latin typeface="+mn-lt"/>
              </a:rPr>
              <a:t>hingga</a:t>
            </a:r>
            <a:r>
              <a:rPr lang="en-US" sz="1400" dirty="0">
                <a:solidFill>
                  <a:schemeClr val="dk1"/>
                </a:solidFill>
                <a:latin typeface="+mn-lt"/>
              </a:rPr>
              <a:t> customer </a:t>
            </a:r>
            <a:r>
              <a:rPr lang="en-US" sz="1400" dirty="0" err="1">
                <a:solidFill>
                  <a:schemeClr val="dk1"/>
                </a:solidFill>
                <a:latin typeface="+mn-lt"/>
              </a:rPr>
              <a:t>tertarik</a:t>
            </a:r>
            <a:r>
              <a:rPr lang="en-US" sz="1400" dirty="0">
                <a:solidFill>
                  <a:schemeClr val="dk1"/>
                </a:solidFill>
                <a:latin typeface="+mn-lt"/>
              </a:rPr>
              <a:t> </a:t>
            </a:r>
            <a:r>
              <a:rPr lang="en-US" sz="1400" dirty="0" err="1">
                <a:solidFill>
                  <a:schemeClr val="dk1"/>
                </a:solidFill>
                <a:latin typeface="+mn-lt"/>
              </a:rPr>
              <a:t>untuk</a:t>
            </a:r>
            <a:r>
              <a:rPr lang="en-US" sz="1400" dirty="0">
                <a:solidFill>
                  <a:schemeClr val="dk1"/>
                </a:solidFill>
                <a:latin typeface="+mn-lt"/>
              </a:rPr>
              <a:t> </a:t>
            </a:r>
            <a:r>
              <a:rPr lang="en-US" sz="1400" dirty="0" err="1">
                <a:solidFill>
                  <a:schemeClr val="dk1"/>
                </a:solidFill>
                <a:latin typeface="+mn-lt"/>
              </a:rPr>
              <a:t>mengklik</a:t>
            </a:r>
            <a:r>
              <a:rPr lang="en-US" sz="1400" dirty="0">
                <a:solidFill>
                  <a:schemeClr val="dk1"/>
                </a:solidFill>
                <a:latin typeface="+mn-lt"/>
              </a:rPr>
              <a:t> </a:t>
            </a:r>
            <a:r>
              <a:rPr lang="en-US" sz="1400" dirty="0" err="1">
                <a:solidFill>
                  <a:schemeClr val="dk1"/>
                </a:solidFill>
                <a:latin typeface="+mn-lt"/>
              </a:rPr>
              <a:t>iklan</a:t>
            </a:r>
            <a:r>
              <a:rPr lang="en-US" sz="1400" dirty="0">
                <a:solidFill>
                  <a:schemeClr val="dk1"/>
                </a:solidFill>
                <a:latin typeface="+mn-lt"/>
              </a:rPr>
              <a:t>.</a:t>
            </a:r>
            <a:endParaRPr sz="1400"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626271"/>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Business </a:t>
            </a:r>
            <a:r>
              <a:rPr lang="en-US" sz="1400" b="1" dirty="0" err="1">
                <a:solidFill>
                  <a:schemeClr val="dk1"/>
                </a:solidFill>
              </a:rPr>
              <a:t>Recomendation</a:t>
            </a:r>
            <a:endParaRPr lang="en-US" sz="1400" b="1" dirty="0">
              <a:solidFill>
                <a:schemeClr val="dk1"/>
              </a:solidFill>
            </a:endParaRPr>
          </a:p>
        </p:txBody>
      </p:sp>
    </p:spTree>
    <p:extLst>
      <p:ext uri="{BB962C8B-B14F-4D97-AF65-F5344CB8AC3E}">
        <p14:creationId xmlns:p14="http://schemas.microsoft.com/office/powerpoint/2010/main" val="3430555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898149"/>
            <a:ext cx="8630529" cy="4075931"/>
          </a:xfrm>
          <a:prstGeom prst="rect">
            <a:avLst/>
          </a:prstGeom>
        </p:spPr>
        <p:txBody>
          <a:bodyPr spcFirstLastPara="1" wrap="square" lIns="91425" tIns="91425" rIns="91425" bIns="91425" anchor="t" anchorCtr="0">
            <a:normAutofit/>
          </a:bodyPr>
          <a:lstStyle/>
          <a:p>
            <a:pPr marL="114300" indent="0" algn="l">
              <a:lnSpc>
                <a:spcPct val="150000"/>
              </a:lnSpc>
              <a:buNone/>
            </a:pPr>
            <a:r>
              <a:rPr lang="en-US" sz="1400" b="1" i="0" dirty="0">
                <a:solidFill>
                  <a:srgbClr val="212121"/>
                </a:solidFill>
                <a:effectLst/>
                <a:latin typeface="+mn-lt"/>
              </a:rPr>
              <a:t>Assumption:</a:t>
            </a:r>
          </a:p>
          <a:p>
            <a:pPr marL="114300" indent="0" algn="l">
              <a:lnSpc>
                <a:spcPct val="150000"/>
              </a:lnSpc>
              <a:buNone/>
            </a:pPr>
            <a:endParaRPr lang="en-US" sz="1400" b="0" i="0" dirty="0">
              <a:solidFill>
                <a:srgbClr val="212121"/>
              </a:solidFill>
              <a:effectLst/>
              <a:latin typeface="+mn-lt"/>
            </a:endParaRPr>
          </a:p>
          <a:p>
            <a:pPr>
              <a:lnSpc>
                <a:spcPct val="150000"/>
              </a:lnSpc>
            </a:pPr>
            <a:r>
              <a:rPr lang="en-US" sz="1400" b="0" i="0" dirty="0" err="1">
                <a:solidFill>
                  <a:srgbClr val="212121"/>
                </a:solidFill>
                <a:effectLst/>
                <a:latin typeface="+mn-lt"/>
              </a:rPr>
              <a:t>Jumlah</a:t>
            </a:r>
            <a:r>
              <a:rPr lang="en-US" sz="1400" b="0" i="0" dirty="0">
                <a:solidFill>
                  <a:srgbClr val="212121"/>
                </a:solidFill>
                <a:effectLst/>
                <a:latin typeface="+mn-lt"/>
              </a:rPr>
              <a:t> Customer (N): 1000</a:t>
            </a:r>
          </a:p>
          <a:p>
            <a:pPr>
              <a:lnSpc>
                <a:spcPct val="150000"/>
              </a:lnSpc>
            </a:pPr>
            <a:r>
              <a:rPr lang="en-US" sz="1400" b="0" i="0" dirty="0">
                <a:solidFill>
                  <a:srgbClr val="212121"/>
                </a:solidFill>
                <a:effectLst/>
                <a:latin typeface="+mn-lt"/>
              </a:rPr>
              <a:t>Total Cost (C): Rp 1.000</a:t>
            </a:r>
          </a:p>
          <a:p>
            <a:pPr>
              <a:lnSpc>
                <a:spcPct val="150000"/>
              </a:lnSpc>
            </a:pPr>
            <a:r>
              <a:rPr lang="en-US" sz="1400" b="0" i="0" dirty="0" err="1">
                <a:solidFill>
                  <a:srgbClr val="212121"/>
                </a:solidFill>
                <a:effectLst/>
                <a:latin typeface="+mn-lt"/>
              </a:rPr>
              <a:t>Pendapatan</a:t>
            </a:r>
            <a:r>
              <a:rPr lang="en-US" sz="1400" b="0" i="0" dirty="0">
                <a:solidFill>
                  <a:srgbClr val="212121"/>
                </a:solidFill>
                <a:effectLst/>
                <a:latin typeface="+mn-lt"/>
              </a:rPr>
              <a:t> per </a:t>
            </a:r>
            <a:r>
              <a:rPr lang="en-US" sz="1400" b="0" i="0" dirty="0" err="1">
                <a:solidFill>
                  <a:srgbClr val="212121"/>
                </a:solidFill>
                <a:effectLst/>
                <a:latin typeface="+mn-lt"/>
              </a:rPr>
              <a:t>Konversi</a:t>
            </a:r>
            <a:r>
              <a:rPr lang="en-US" sz="1400" b="0" i="0" dirty="0">
                <a:solidFill>
                  <a:srgbClr val="212121"/>
                </a:solidFill>
                <a:effectLst/>
                <a:latin typeface="+mn-lt"/>
              </a:rPr>
              <a:t> (R): Rp 100.000</a:t>
            </a:r>
          </a:p>
          <a:p>
            <a:pPr>
              <a:lnSpc>
                <a:spcPct val="150000"/>
              </a:lnSpc>
            </a:pPr>
            <a:r>
              <a:rPr lang="en-US" sz="1400" b="0" i="0" dirty="0">
                <a:solidFill>
                  <a:srgbClr val="212121"/>
                </a:solidFill>
                <a:effectLst/>
                <a:latin typeface="+mn-lt"/>
              </a:rPr>
              <a:t>Tingkat </a:t>
            </a:r>
            <a:r>
              <a:rPr lang="en-US" sz="1400" b="0" i="0" dirty="0" err="1">
                <a:solidFill>
                  <a:srgbClr val="212121"/>
                </a:solidFill>
                <a:effectLst/>
                <a:latin typeface="+mn-lt"/>
              </a:rPr>
              <a:t>Konversi</a:t>
            </a:r>
            <a:r>
              <a:rPr lang="en-US" sz="1400" b="0" i="0" dirty="0">
                <a:solidFill>
                  <a:srgbClr val="212121"/>
                </a:solidFill>
                <a:effectLst/>
                <a:latin typeface="+mn-lt"/>
              </a:rPr>
              <a:t>:</a:t>
            </a:r>
          </a:p>
          <a:p>
            <a:pPr marL="742950" lvl="1" indent="-285750">
              <a:lnSpc>
                <a:spcPct val="150000"/>
              </a:lnSpc>
            </a:pPr>
            <a:r>
              <a:rPr lang="en-US" b="0" i="0" dirty="0" err="1">
                <a:solidFill>
                  <a:srgbClr val="212121"/>
                </a:solidFill>
                <a:effectLst/>
                <a:latin typeface="+mn-lt"/>
              </a:rPr>
              <a:t>Tanpa</a:t>
            </a:r>
            <a:r>
              <a:rPr lang="en-US" b="0" i="0" dirty="0">
                <a:solidFill>
                  <a:srgbClr val="212121"/>
                </a:solidFill>
                <a:effectLst/>
                <a:latin typeface="+mn-lt"/>
              </a:rPr>
              <a:t> Machine Learning (CR1): 2% (</a:t>
            </a:r>
            <a:r>
              <a:rPr lang="en-US" b="0" i="0" dirty="0" err="1">
                <a:solidFill>
                  <a:srgbClr val="212121"/>
                </a:solidFill>
                <a:effectLst/>
                <a:latin typeface="+mn-lt"/>
              </a:rPr>
              <a:t>tingkat</a:t>
            </a:r>
            <a:r>
              <a:rPr lang="en-US" b="0" i="0" dirty="0">
                <a:solidFill>
                  <a:srgbClr val="212121"/>
                </a:solidFill>
                <a:effectLst/>
                <a:latin typeface="+mn-lt"/>
              </a:rPr>
              <a:t> </a:t>
            </a:r>
            <a:r>
              <a:rPr lang="en-US" b="0" i="0" dirty="0" err="1">
                <a:solidFill>
                  <a:srgbClr val="212121"/>
                </a:solidFill>
                <a:effectLst/>
                <a:latin typeface="+mn-lt"/>
              </a:rPr>
              <a:t>konversi</a:t>
            </a:r>
            <a:r>
              <a:rPr lang="en-US" b="0" i="0" dirty="0">
                <a:solidFill>
                  <a:srgbClr val="212121"/>
                </a:solidFill>
                <a:effectLst/>
                <a:latin typeface="+mn-lt"/>
              </a:rPr>
              <a:t> </a:t>
            </a:r>
            <a:r>
              <a:rPr lang="en-US" b="0" i="0" dirty="0" err="1">
                <a:solidFill>
                  <a:srgbClr val="212121"/>
                </a:solidFill>
                <a:effectLst/>
                <a:latin typeface="+mn-lt"/>
              </a:rPr>
              <a:t>dasar</a:t>
            </a:r>
            <a:r>
              <a:rPr lang="en-US" b="0" i="0" dirty="0">
                <a:solidFill>
                  <a:srgbClr val="212121"/>
                </a:solidFill>
                <a:effectLst/>
                <a:latin typeface="+mn-lt"/>
              </a:rPr>
              <a:t> </a:t>
            </a:r>
            <a:r>
              <a:rPr lang="en-US" b="0" i="0" dirty="0" err="1">
                <a:solidFill>
                  <a:srgbClr val="212121"/>
                </a:solidFill>
                <a:effectLst/>
                <a:latin typeface="+mn-lt"/>
              </a:rPr>
              <a:t>tanpa</a:t>
            </a:r>
            <a:r>
              <a:rPr lang="en-US" b="0" i="0" dirty="0">
                <a:solidFill>
                  <a:srgbClr val="212121"/>
                </a:solidFill>
                <a:effectLst/>
                <a:latin typeface="+mn-lt"/>
              </a:rPr>
              <a:t> </a:t>
            </a:r>
            <a:r>
              <a:rPr lang="en-US" b="0" i="0" dirty="0" err="1">
                <a:solidFill>
                  <a:srgbClr val="212121"/>
                </a:solidFill>
                <a:effectLst/>
                <a:latin typeface="+mn-lt"/>
              </a:rPr>
              <a:t>pemasaran</a:t>
            </a:r>
            <a:r>
              <a:rPr lang="en-US" b="0" i="0" dirty="0">
                <a:solidFill>
                  <a:srgbClr val="212121"/>
                </a:solidFill>
                <a:effectLst/>
                <a:latin typeface="+mn-lt"/>
              </a:rPr>
              <a:t> yang </a:t>
            </a:r>
            <a:r>
              <a:rPr lang="en-US" b="0" i="0" dirty="0" err="1">
                <a:solidFill>
                  <a:srgbClr val="212121"/>
                </a:solidFill>
                <a:effectLst/>
                <a:latin typeface="+mn-lt"/>
              </a:rPr>
              <a:t>ditargetkan</a:t>
            </a:r>
            <a:r>
              <a:rPr lang="en-US" b="0" i="0" dirty="0">
                <a:solidFill>
                  <a:srgbClr val="212121"/>
                </a:solidFill>
                <a:effectLst/>
                <a:latin typeface="+mn-lt"/>
              </a:rPr>
              <a:t>).</a:t>
            </a:r>
          </a:p>
          <a:p>
            <a:pPr marL="742950" lvl="1" indent="-285750">
              <a:lnSpc>
                <a:spcPct val="150000"/>
              </a:lnSpc>
            </a:pPr>
            <a:r>
              <a:rPr lang="en-US" b="0" i="0" dirty="0" err="1">
                <a:solidFill>
                  <a:srgbClr val="212121"/>
                </a:solidFill>
                <a:effectLst/>
                <a:latin typeface="+mn-lt"/>
              </a:rPr>
              <a:t>Dengan</a:t>
            </a:r>
            <a:r>
              <a:rPr lang="en-US" b="0" i="0" dirty="0">
                <a:solidFill>
                  <a:srgbClr val="212121"/>
                </a:solidFill>
                <a:effectLst/>
                <a:latin typeface="+mn-lt"/>
              </a:rPr>
              <a:t> Machine Learning (CR2): 5% (</a:t>
            </a:r>
            <a:r>
              <a:rPr lang="en-US" b="0" i="0" dirty="0" err="1">
                <a:solidFill>
                  <a:srgbClr val="212121"/>
                </a:solidFill>
                <a:effectLst/>
                <a:latin typeface="+mn-lt"/>
              </a:rPr>
              <a:t>tingkat</a:t>
            </a:r>
            <a:r>
              <a:rPr lang="en-US" b="0" i="0" dirty="0">
                <a:solidFill>
                  <a:srgbClr val="212121"/>
                </a:solidFill>
                <a:effectLst/>
                <a:latin typeface="+mn-lt"/>
              </a:rPr>
              <a:t> </a:t>
            </a:r>
            <a:r>
              <a:rPr lang="en-US" b="0" i="0" dirty="0" err="1">
                <a:solidFill>
                  <a:srgbClr val="212121"/>
                </a:solidFill>
                <a:effectLst/>
                <a:latin typeface="+mn-lt"/>
              </a:rPr>
              <a:t>konversi</a:t>
            </a:r>
            <a:r>
              <a:rPr lang="en-US" b="0" i="0" dirty="0">
                <a:solidFill>
                  <a:srgbClr val="212121"/>
                </a:solidFill>
                <a:effectLst/>
                <a:latin typeface="+mn-lt"/>
              </a:rPr>
              <a:t> yang </a:t>
            </a:r>
            <a:r>
              <a:rPr lang="en-US" b="0" i="0" dirty="0" err="1">
                <a:solidFill>
                  <a:srgbClr val="212121"/>
                </a:solidFill>
                <a:effectLst/>
                <a:latin typeface="+mn-lt"/>
              </a:rPr>
              <a:t>lebih</a:t>
            </a:r>
            <a:r>
              <a:rPr lang="en-US" b="0" i="0" dirty="0">
                <a:solidFill>
                  <a:srgbClr val="212121"/>
                </a:solidFill>
                <a:effectLst/>
                <a:latin typeface="+mn-lt"/>
              </a:rPr>
              <a:t> </a:t>
            </a:r>
            <a:r>
              <a:rPr lang="en-US" b="0" i="0" dirty="0" err="1">
                <a:solidFill>
                  <a:srgbClr val="212121"/>
                </a:solidFill>
                <a:effectLst/>
                <a:latin typeface="+mn-lt"/>
              </a:rPr>
              <a:t>tinggi</a:t>
            </a:r>
            <a:r>
              <a:rPr lang="en-US" b="0" i="0" dirty="0">
                <a:solidFill>
                  <a:srgbClr val="212121"/>
                </a:solidFill>
                <a:effectLst/>
                <a:latin typeface="+mn-lt"/>
              </a:rPr>
              <a:t> </a:t>
            </a:r>
            <a:r>
              <a:rPr lang="en-US" b="0" i="0" dirty="0" err="1">
                <a:solidFill>
                  <a:srgbClr val="212121"/>
                </a:solidFill>
                <a:effectLst/>
                <a:latin typeface="+mn-lt"/>
              </a:rPr>
              <a:t>dengan</a:t>
            </a:r>
            <a:r>
              <a:rPr lang="en-US" b="0" i="0" dirty="0">
                <a:solidFill>
                  <a:srgbClr val="212121"/>
                </a:solidFill>
                <a:effectLst/>
                <a:latin typeface="+mn-lt"/>
              </a:rPr>
              <a:t> </a:t>
            </a:r>
            <a:r>
              <a:rPr lang="en-US" b="0" i="0" dirty="0" err="1">
                <a:solidFill>
                  <a:srgbClr val="212121"/>
                </a:solidFill>
                <a:effectLst/>
                <a:latin typeface="+mn-lt"/>
              </a:rPr>
              <a:t>pemasaran</a:t>
            </a:r>
            <a:r>
              <a:rPr lang="en-US" b="0" i="0" dirty="0">
                <a:solidFill>
                  <a:srgbClr val="212121"/>
                </a:solidFill>
                <a:effectLst/>
                <a:latin typeface="+mn-lt"/>
              </a:rPr>
              <a:t> yang </a:t>
            </a:r>
            <a:r>
              <a:rPr lang="en-US" b="0" i="0" dirty="0" err="1">
                <a:solidFill>
                  <a:srgbClr val="212121"/>
                </a:solidFill>
                <a:effectLst/>
                <a:latin typeface="+mn-lt"/>
              </a:rPr>
              <a:t>ditargetkan</a:t>
            </a:r>
            <a:r>
              <a:rPr lang="en-US" b="0" i="0" dirty="0">
                <a:solidFill>
                  <a:srgbClr val="212121"/>
                </a:solidFill>
                <a:effectLst/>
                <a:latin typeface="+mn-lt"/>
              </a:rPr>
              <a:t>).</a:t>
            </a:r>
          </a:p>
          <a:p>
            <a:pPr marL="133350" lvl="0" indent="0" algn="l" rtl="0">
              <a:lnSpc>
                <a:spcPct val="150000"/>
              </a:lnSpc>
              <a:spcBef>
                <a:spcPts val="0"/>
              </a:spcBef>
              <a:spcAft>
                <a:spcPts val="0"/>
              </a:spcAft>
              <a:buClr>
                <a:schemeClr val="dk1"/>
              </a:buClr>
              <a:buSzPts val="1500"/>
              <a:buNone/>
            </a:pPr>
            <a:endParaRPr sz="1400"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626271"/>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Marketing Simulation </a:t>
            </a:r>
          </a:p>
        </p:txBody>
      </p:sp>
    </p:spTree>
    <p:extLst>
      <p:ext uri="{BB962C8B-B14F-4D97-AF65-F5344CB8AC3E}">
        <p14:creationId xmlns:p14="http://schemas.microsoft.com/office/powerpoint/2010/main" val="3456249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1067569"/>
            <a:ext cx="4572000" cy="3686193"/>
          </a:xfrm>
          <a:prstGeom prst="rect">
            <a:avLst/>
          </a:prstGeom>
          <a:ln>
            <a:noFill/>
          </a:ln>
        </p:spPr>
        <p:txBody>
          <a:bodyPr spcFirstLastPara="1" wrap="square" lIns="91425" tIns="91425" rIns="91425" bIns="91425" anchor="t" anchorCtr="0">
            <a:normAutofit/>
          </a:bodyPr>
          <a:lstStyle/>
          <a:p>
            <a:pPr marL="114300" indent="0">
              <a:buNone/>
            </a:pPr>
            <a:r>
              <a:rPr lang="en-US" sz="1400" b="1" i="0" dirty="0" err="1">
                <a:solidFill>
                  <a:srgbClr val="212121"/>
                </a:solidFill>
                <a:effectLst/>
                <a:latin typeface="Roboto" panose="02000000000000000000" pitchFamily="2" charset="0"/>
              </a:rPr>
              <a:t>Simulasi</a:t>
            </a:r>
            <a:r>
              <a:rPr lang="en-US" sz="1400" b="1" i="0" dirty="0">
                <a:solidFill>
                  <a:srgbClr val="212121"/>
                </a:solidFill>
                <a:effectLst/>
                <a:latin typeface="Roboto" panose="02000000000000000000" pitchFamily="2" charset="0"/>
              </a:rPr>
              <a:t> </a:t>
            </a:r>
            <a:r>
              <a:rPr lang="en-US" sz="1400" b="1" i="0" dirty="0" err="1">
                <a:solidFill>
                  <a:srgbClr val="212121"/>
                </a:solidFill>
                <a:effectLst/>
                <a:latin typeface="Roboto" panose="02000000000000000000" pitchFamily="2" charset="0"/>
              </a:rPr>
              <a:t>Bisnis</a:t>
            </a:r>
            <a:r>
              <a:rPr lang="en-US" sz="1400" b="1" i="0" dirty="0">
                <a:solidFill>
                  <a:srgbClr val="212121"/>
                </a:solidFill>
                <a:effectLst/>
                <a:latin typeface="Roboto" panose="02000000000000000000" pitchFamily="2" charset="0"/>
              </a:rPr>
              <a:t> </a:t>
            </a:r>
            <a:r>
              <a:rPr lang="en-US" sz="1400" b="1" i="0" dirty="0" err="1">
                <a:solidFill>
                  <a:srgbClr val="212121"/>
                </a:solidFill>
                <a:effectLst/>
                <a:latin typeface="Roboto" panose="02000000000000000000" pitchFamily="2" charset="0"/>
              </a:rPr>
              <a:t>tanpa</a:t>
            </a:r>
            <a:r>
              <a:rPr lang="en-US" sz="1400" b="1" i="0" dirty="0">
                <a:solidFill>
                  <a:srgbClr val="212121"/>
                </a:solidFill>
                <a:effectLst/>
                <a:latin typeface="Roboto" panose="02000000000000000000" pitchFamily="2" charset="0"/>
              </a:rPr>
              <a:t> Machine Learning</a:t>
            </a:r>
          </a:p>
          <a:p>
            <a:r>
              <a:rPr lang="en-US" sz="1400" i="0" dirty="0">
                <a:solidFill>
                  <a:srgbClr val="212121"/>
                </a:solidFill>
                <a:effectLst/>
                <a:latin typeface="Roboto" panose="02000000000000000000" pitchFamily="2" charset="0"/>
              </a:rPr>
              <a:t>Total Cost = N × C</a:t>
            </a:r>
          </a:p>
          <a:p>
            <a:r>
              <a:rPr lang="en-US" sz="1400" i="0" dirty="0">
                <a:solidFill>
                  <a:srgbClr val="212121"/>
                </a:solidFill>
                <a:effectLst/>
                <a:latin typeface="Roboto" panose="02000000000000000000" pitchFamily="2" charset="0"/>
              </a:rPr>
              <a:t>Conversion = N × CR1</a:t>
            </a:r>
          </a:p>
          <a:p>
            <a:r>
              <a:rPr lang="en-US" sz="1400" i="0" dirty="0">
                <a:solidFill>
                  <a:srgbClr val="212121"/>
                </a:solidFill>
                <a:effectLst/>
                <a:latin typeface="Roboto" panose="02000000000000000000" pitchFamily="2" charset="0"/>
              </a:rPr>
              <a:t>Revenue = Conversion × R</a:t>
            </a:r>
          </a:p>
          <a:p>
            <a:r>
              <a:rPr lang="en-US" sz="1400" i="0" dirty="0">
                <a:solidFill>
                  <a:srgbClr val="212121"/>
                </a:solidFill>
                <a:effectLst/>
                <a:latin typeface="Roboto" panose="02000000000000000000" pitchFamily="2" charset="0"/>
              </a:rPr>
              <a:t>Profit = Revenue − Total Cost</a:t>
            </a:r>
          </a:p>
          <a:p>
            <a:endParaRPr lang="en-US" sz="1400" i="0" dirty="0">
              <a:solidFill>
                <a:srgbClr val="212121"/>
              </a:solidFill>
              <a:effectLst/>
              <a:latin typeface="Roboto" panose="02000000000000000000" pitchFamily="2" charset="0"/>
            </a:endParaRPr>
          </a:p>
          <a:p>
            <a:pPr marL="114300" indent="0">
              <a:buNone/>
            </a:pPr>
            <a:r>
              <a:rPr lang="en-US" sz="1400" b="1" i="0" dirty="0" err="1">
                <a:solidFill>
                  <a:srgbClr val="212121"/>
                </a:solidFill>
                <a:effectLst/>
                <a:latin typeface="Roboto" panose="02000000000000000000" pitchFamily="2" charset="0"/>
              </a:rPr>
              <a:t>Perhitungan</a:t>
            </a:r>
            <a:r>
              <a:rPr lang="en-US" sz="1400" b="1" i="0" dirty="0">
                <a:solidFill>
                  <a:srgbClr val="212121"/>
                </a:solidFill>
                <a:effectLst/>
                <a:latin typeface="Roboto" panose="02000000000000000000" pitchFamily="2" charset="0"/>
              </a:rPr>
              <a:t>:</a:t>
            </a:r>
          </a:p>
          <a:p>
            <a:r>
              <a:rPr lang="en-US" sz="1400" i="0" dirty="0">
                <a:solidFill>
                  <a:srgbClr val="212121"/>
                </a:solidFill>
                <a:effectLst/>
                <a:latin typeface="Roboto" panose="02000000000000000000" pitchFamily="2" charset="0"/>
              </a:rPr>
              <a:t>Total Cost: 1000 × 1.000 = Rp 1.000.000</a:t>
            </a:r>
          </a:p>
          <a:p>
            <a:r>
              <a:rPr lang="en-US" sz="1400" i="0" dirty="0">
                <a:solidFill>
                  <a:srgbClr val="212121"/>
                </a:solidFill>
                <a:effectLst/>
                <a:latin typeface="Roboto" panose="02000000000000000000" pitchFamily="2" charset="0"/>
              </a:rPr>
              <a:t>Conversion: 1000 × 0.02 = 20</a:t>
            </a:r>
          </a:p>
          <a:p>
            <a:r>
              <a:rPr lang="en-US" sz="1400" i="0" dirty="0">
                <a:solidFill>
                  <a:srgbClr val="212121"/>
                </a:solidFill>
                <a:effectLst/>
                <a:latin typeface="Roboto" panose="02000000000000000000" pitchFamily="2" charset="0"/>
              </a:rPr>
              <a:t>Revenue: 20 × 100.000 = Rp 2.000.000</a:t>
            </a:r>
          </a:p>
          <a:p>
            <a:r>
              <a:rPr lang="en-US" sz="1400" i="0" dirty="0">
                <a:solidFill>
                  <a:srgbClr val="212121"/>
                </a:solidFill>
                <a:effectLst/>
                <a:latin typeface="Roboto" panose="02000000000000000000" pitchFamily="2" charset="0"/>
              </a:rPr>
              <a:t>Profit: 2.000.000 − 1.000.000 = Rp 1.000.000</a:t>
            </a:r>
          </a:p>
          <a:p>
            <a:pPr marL="133350" indent="0">
              <a:lnSpc>
                <a:spcPct val="150000"/>
              </a:lnSpc>
              <a:buClr>
                <a:schemeClr val="dk1"/>
              </a:buClr>
              <a:buSzPts val="1500"/>
              <a:buNone/>
            </a:pPr>
            <a:endParaRPr sz="1400"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626271"/>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Marketing Simulation </a:t>
            </a:r>
          </a:p>
        </p:txBody>
      </p:sp>
      <p:sp>
        <p:nvSpPr>
          <p:cNvPr id="2" name="Google Shape;114;p27">
            <a:extLst>
              <a:ext uri="{FF2B5EF4-FFF2-40B4-BE49-F238E27FC236}">
                <a16:creationId xmlns:a16="http://schemas.microsoft.com/office/drawing/2014/main" id="{AC88F79A-017B-4EDB-4325-5F4ABC36AF18}"/>
              </a:ext>
            </a:extLst>
          </p:cNvPr>
          <p:cNvSpPr txBox="1">
            <a:spLocks/>
          </p:cNvSpPr>
          <p:nvPr/>
        </p:nvSpPr>
        <p:spPr>
          <a:xfrm>
            <a:off x="4572000" y="1061515"/>
            <a:ext cx="4572000" cy="368619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l">
              <a:buNone/>
            </a:pPr>
            <a:r>
              <a:rPr lang="en-US" sz="1400" b="1" i="0" dirty="0" err="1">
                <a:solidFill>
                  <a:srgbClr val="212121"/>
                </a:solidFill>
                <a:effectLst/>
                <a:latin typeface="Roboto" panose="02000000000000000000" pitchFamily="2" charset="0"/>
              </a:rPr>
              <a:t>Simulasi</a:t>
            </a:r>
            <a:r>
              <a:rPr lang="en-US" sz="1400" b="1" i="0" dirty="0">
                <a:solidFill>
                  <a:srgbClr val="212121"/>
                </a:solidFill>
                <a:effectLst/>
                <a:latin typeface="Roboto" panose="02000000000000000000" pitchFamily="2" charset="0"/>
              </a:rPr>
              <a:t> </a:t>
            </a:r>
            <a:r>
              <a:rPr lang="en-US" sz="1400" b="1" i="0" dirty="0" err="1">
                <a:solidFill>
                  <a:srgbClr val="212121"/>
                </a:solidFill>
                <a:effectLst/>
                <a:latin typeface="Roboto" panose="02000000000000000000" pitchFamily="2" charset="0"/>
              </a:rPr>
              <a:t>Bisnis</a:t>
            </a:r>
            <a:r>
              <a:rPr lang="en-US" sz="1400" b="1" i="0" dirty="0">
                <a:solidFill>
                  <a:srgbClr val="212121"/>
                </a:solidFill>
                <a:effectLst/>
                <a:latin typeface="Roboto" panose="02000000000000000000" pitchFamily="2" charset="0"/>
              </a:rPr>
              <a:t> </a:t>
            </a:r>
            <a:r>
              <a:rPr lang="en-US" sz="1400" b="1" i="0" dirty="0" err="1">
                <a:solidFill>
                  <a:srgbClr val="212121"/>
                </a:solidFill>
                <a:effectLst/>
                <a:latin typeface="Roboto" panose="02000000000000000000" pitchFamily="2" charset="0"/>
              </a:rPr>
              <a:t>dengan</a:t>
            </a:r>
            <a:r>
              <a:rPr lang="en-US" sz="1400" b="1" i="0" dirty="0">
                <a:solidFill>
                  <a:srgbClr val="212121"/>
                </a:solidFill>
                <a:effectLst/>
                <a:latin typeface="Roboto" panose="02000000000000000000" pitchFamily="2" charset="0"/>
              </a:rPr>
              <a:t> Machine Learning</a:t>
            </a:r>
            <a:endParaRPr lang="en-US" sz="1400" b="0" i="0" dirty="0">
              <a:solidFill>
                <a:srgbClr val="212121"/>
              </a:solidFill>
              <a:effectLst/>
              <a:latin typeface="Roboto" panose="02000000000000000000" pitchFamily="2" charset="0"/>
            </a:endParaRPr>
          </a:p>
          <a:p>
            <a:r>
              <a:rPr lang="en-US" sz="1400" b="0" i="0" dirty="0">
                <a:solidFill>
                  <a:srgbClr val="212121"/>
                </a:solidFill>
                <a:effectLst/>
                <a:latin typeface="Roboto" panose="02000000000000000000" pitchFamily="2" charset="0"/>
              </a:rPr>
              <a:t>Total Cost = N × C</a:t>
            </a:r>
          </a:p>
          <a:p>
            <a:r>
              <a:rPr lang="en-US" sz="1400" b="0" i="0" dirty="0">
                <a:solidFill>
                  <a:srgbClr val="212121"/>
                </a:solidFill>
                <a:effectLst/>
                <a:latin typeface="Roboto" panose="02000000000000000000" pitchFamily="2" charset="0"/>
              </a:rPr>
              <a:t>Conversion = N × CR2</a:t>
            </a:r>
          </a:p>
          <a:p>
            <a:r>
              <a:rPr lang="en-US" sz="1400" b="0" i="0" dirty="0">
                <a:solidFill>
                  <a:srgbClr val="212121"/>
                </a:solidFill>
                <a:effectLst/>
                <a:latin typeface="Roboto" panose="02000000000000000000" pitchFamily="2" charset="0"/>
              </a:rPr>
              <a:t>Revenue = Conversion × R</a:t>
            </a:r>
          </a:p>
          <a:p>
            <a:r>
              <a:rPr lang="en-US" sz="1400" b="0" i="0" dirty="0">
                <a:solidFill>
                  <a:srgbClr val="212121"/>
                </a:solidFill>
                <a:effectLst/>
                <a:latin typeface="Roboto" panose="02000000000000000000" pitchFamily="2" charset="0"/>
              </a:rPr>
              <a:t>Profit = Revenue − Total Cost</a:t>
            </a:r>
          </a:p>
          <a:p>
            <a:pPr marL="114300" indent="0" algn="l">
              <a:buNone/>
            </a:pPr>
            <a:endParaRPr lang="en-US" sz="1400" b="0" i="0" dirty="0">
              <a:solidFill>
                <a:srgbClr val="212121"/>
              </a:solidFill>
              <a:effectLst/>
              <a:latin typeface="Roboto" panose="02000000000000000000" pitchFamily="2" charset="0"/>
            </a:endParaRPr>
          </a:p>
          <a:p>
            <a:pPr marL="114300" indent="0" algn="l">
              <a:buNone/>
            </a:pPr>
            <a:r>
              <a:rPr lang="en-US" sz="1400" b="1" i="0" dirty="0" err="1">
                <a:solidFill>
                  <a:srgbClr val="212121"/>
                </a:solidFill>
                <a:effectLst/>
                <a:latin typeface="Roboto" panose="02000000000000000000" pitchFamily="2" charset="0"/>
              </a:rPr>
              <a:t>Perhitungan</a:t>
            </a:r>
            <a:r>
              <a:rPr lang="en-US" sz="1400" b="1" dirty="0">
                <a:solidFill>
                  <a:srgbClr val="212121"/>
                </a:solidFill>
                <a:latin typeface="Roboto" panose="02000000000000000000" pitchFamily="2" charset="0"/>
              </a:rPr>
              <a:t> </a:t>
            </a:r>
            <a:r>
              <a:rPr lang="en-US" sz="1400" b="1" i="0" dirty="0" err="1">
                <a:solidFill>
                  <a:srgbClr val="212121"/>
                </a:solidFill>
                <a:effectLst/>
                <a:latin typeface="Roboto" panose="02000000000000000000" pitchFamily="2" charset="0"/>
              </a:rPr>
              <a:t>Dengan</a:t>
            </a:r>
            <a:r>
              <a:rPr lang="en-US" sz="1400" b="1" i="0" dirty="0">
                <a:solidFill>
                  <a:srgbClr val="212121"/>
                </a:solidFill>
                <a:effectLst/>
                <a:latin typeface="Roboto" panose="02000000000000000000" pitchFamily="2" charset="0"/>
              </a:rPr>
              <a:t> Machine Learning:</a:t>
            </a:r>
          </a:p>
          <a:p>
            <a:r>
              <a:rPr lang="en-US" sz="1400" b="0" i="0" dirty="0">
                <a:solidFill>
                  <a:srgbClr val="212121"/>
                </a:solidFill>
                <a:effectLst/>
                <a:latin typeface="Roboto" panose="02000000000000000000" pitchFamily="2" charset="0"/>
              </a:rPr>
              <a:t>Total Cost: 1000 × 1.000 = Rp 1.000.000</a:t>
            </a:r>
          </a:p>
          <a:p>
            <a:r>
              <a:rPr lang="en-US" sz="1400" b="0" i="0" dirty="0">
                <a:solidFill>
                  <a:srgbClr val="212121"/>
                </a:solidFill>
                <a:effectLst/>
                <a:latin typeface="Roboto" panose="02000000000000000000" pitchFamily="2" charset="0"/>
              </a:rPr>
              <a:t>Conversion: 1000 × 0.05 = 50</a:t>
            </a:r>
          </a:p>
          <a:p>
            <a:r>
              <a:rPr lang="en-US" sz="1400" b="0" i="0" dirty="0">
                <a:solidFill>
                  <a:srgbClr val="212121"/>
                </a:solidFill>
                <a:effectLst/>
                <a:latin typeface="Roboto" panose="02000000000000000000" pitchFamily="2" charset="0"/>
              </a:rPr>
              <a:t>Revenue: 50 × 100.000 = Rp 5.000.000</a:t>
            </a:r>
          </a:p>
          <a:p>
            <a:r>
              <a:rPr lang="en-US" sz="1400" b="0" i="0" dirty="0">
                <a:solidFill>
                  <a:srgbClr val="212121"/>
                </a:solidFill>
                <a:effectLst/>
                <a:latin typeface="Roboto" panose="02000000000000000000" pitchFamily="2" charset="0"/>
              </a:rPr>
              <a:t>Profit: 5.000.000 − 1.000.000 = Rp 4.000.000</a:t>
            </a:r>
          </a:p>
        </p:txBody>
      </p:sp>
      <p:sp>
        <p:nvSpPr>
          <p:cNvPr id="4" name="TextBox 3">
            <a:extLst>
              <a:ext uri="{FF2B5EF4-FFF2-40B4-BE49-F238E27FC236}">
                <a16:creationId xmlns:a16="http://schemas.microsoft.com/office/drawing/2014/main" id="{2C96C233-1570-FDB4-7076-FA2BFF9B98CA}"/>
              </a:ext>
            </a:extLst>
          </p:cNvPr>
          <p:cNvSpPr txBox="1"/>
          <p:nvPr/>
        </p:nvSpPr>
        <p:spPr>
          <a:xfrm>
            <a:off x="20714" y="3925260"/>
            <a:ext cx="8934574" cy="1237326"/>
          </a:xfrm>
          <a:prstGeom prst="rect">
            <a:avLst/>
          </a:prstGeom>
          <a:noFill/>
        </p:spPr>
        <p:txBody>
          <a:bodyPr wrap="square">
            <a:spAutoFit/>
          </a:bodyPr>
          <a:lstStyle/>
          <a:p>
            <a:pPr marL="114300" indent="0" algn="just">
              <a:buNone/>
            </a:pPr>
            <a:r>
              <a:rPr lang="en-US" sz="1400" b="1" i="0" dirty="0">
                <a:solidFill>
                  <a:srgbClr val="212121"/>
                </a:solidFill>
                <a:effectLst/>
                <a:latin typeface="+mn-lt"/>
              </a:rPr>
              <a:t>Conclusion:</a:t>
            </a:r>
            <a:endParaRPr lang="en-US" sz="1400" b="0" i="0" dirty="0">
              <a:solidFill>
                <a:srgbClr val="212121"/>
              </a:solidFill>
              <a:effectLst/>
              <a:latin typeface="+mn-lt"/>
            </a:endParaRPr>
          </a:p>
          <a:p>
            <a:pPr marL="114300" indent="0" algn="just">
              <a:buNone/>
            </a:pPr>
            <a:r>
              <a:rPr lang="en-US" sz="1400" b="0" i="0" dirty="0" err="1">
                <a:solidFill>
                  <a:srgbClr val="212121"/>
                </a:solidFill>
                <a:effectLst/>
                <a:latin typeface="+mn-lt"/>
              </a:rPr>
              <a:t>Menggunakan</a:t>
            </a:r>
            <a:r>
              <a:rPr lang="en-US" sz="1400" b="0" i="0" dirty="0">
                <a:solidFill>
                  <a:srgbClr val="212121"/>
                </a:solidFill>
                <a:effectLst/>
                <a:latin typeface="+mn-lt"/>
              </a:rPr>
              <a:t> machine learning </a:t>
            </a:r>
            <a:r>
              <a:rPr lang="en-US" sz="1400" b="0" i="0" dirty="0" err="1">
                <a:solidFill>
                  <a:srgbClr val="212121"/>
                </a:solidFill>
                <a:effectLst/>
                <a:latin typeface="+mn-lt"/>
              </a:rPr>
              <a:t>untuk</a:t>
            </a:r>
            <a:r>
              <a:rPr lang="en-US" sz="1400" b="0" i="0" dirty="0">
                <a:solidFill>
                  <a:srgbClr val="212121"/>
                </a:solidFill>
                <a:effectLst/>
                <a:latin typeface="+mn-lt"/>
              </a:rPr>
              <a:t> </a:t>
            </a:r>
            <a:r>
              <a:rPr lang="en-US" sz="1400" b="0" i="0" dirty="0" err="1">
                <a:solidFill>
                  <a:srgbClr val="212121"/>
                </a:solidFill>
                <a:effectLst/>
                <a:latin typeface="+mn-lt"/>
              </a:rPr>
              <a:t>menargetkan</a:t>
            </a:r>
            <a:r>
              <a:rPr lang="en-US" sz="1400" b="0" i="0" dirty="0">
                <a:solidFill>
                  <a:srgbClr val="212121"/>
                </a:solidFill>
                <a:effectLst/>
                <a:latin typeface="+mn-lt"/>
              </a:rPr>
              <a:t> customer yang </a:t>
            </a:r>
            <a:r>
              <a:rPr lang="en-US" sz="1400" b="0" i="0" dirty="0" err="1">
                <a:solidFill>
                  <a:srgbClr val="212121"/>
                </a:solidFill>
                <a:effectLst/>
                <a:latin typeface="+mn-lt"/>
              </a:rPr>
              <a:t>mungkin</a:t>
            </a:r>
            <a:r>
              <a:rPr lang="en-US" sz="1400" b="0" i="0" dirty="0">
                <a:solidFill>
                  <a:srgbClr val="212121"/>
                </a:solidFill>
                <a:effectLst/>
                <a:latin typeface="+mn-lt"/>
              </a:rPr>
              <a:t> </a:t>
            </a:r>
            <a:r>
              <a:rPr lang="en-US" sz="1400" b="0" i="0" dirty="0" err="1">
                <a:solidFill>
                  <a:srgbClr val="212121"/>
                </a:solidFill>
                <a:effectLst/>
                <a:latin typeface="+mn-lt"/>
              </a:rPr>
              <a:t>mengklik</a:t>
            </a:r>
            <a:r>
              <a:rPr lang="en-US" sz="1400" b="0" i="0" dirty="0">
                <a:solidFill>
                  <a:srgbClr val="212121"/>
                </a:solidFill>
                <a:effectLst/>
                <a:latin typeface="+mn-lt"/>
              </a:rPr>
              <a:t> </a:t>
            </a:r>
            <a:r>
              <a:rPr lang="en-US" sz="1400" b="0" i="0" dirty="0" err="1">
                <a:solidFill>
                  <a:srgbClr val="212121"/>
                </a:solidFill>
                <a:effectLst/>
                <a:latin typeface="+mn-lt"/>
              </a:rPr>
              <a:t>iklan</a:t>
            </a:r>
            <a:r>
              <a:rPr lang="en-US" sz="1400" b="0" i="0" dirty="0">
                <a:solidFill>
                  <a:srgbClr val="212121"/>
                </a:solidFill>
                <a:effectLst/>
                <a:latin typeface="+mn-lt"/>
              </a:rPr>
              <a:t> </a:t>
            </a:r>
            <a:r>
              <a:rPr lang="en-US" sz="1400" b="0" i="0" dirty="0" err="1">
                <a:solidFill>
                  <a:srgbClr val="212121"/>
                </a:solidFill>
                <a:effectLst/>
                <a:latin typeface="+mn-lt"/>
              </a:rPr>
              <a:t>dapat</a:t>
            </a:r>
            <a:r>
              <a:rPr lang="en-US" sz="1400" b="0" i="0" dirty="0">
                <a:solidFill>
                  <a:srgbClr val="212121"/>
                </a:solidFill>
                <a:effectLst/>
                <a:latin typeface="+mn-lt"/>
              </a:rPr>
              <a:t> </a:t>
            </a:r>
            <a:r>
              <a:rPr lang="en-US" sz="1400" b="0" i="0" dirty="0" err="1">
                <a:solidFill>
                  <a:srgbClr val="212121"/>
                </a:solidFill>
                <a:effectLst/>
                <a:latin typeface="+mn-lt"/>
              </a:rPr>
              <a:t>secara</a:t>
            </a:r>
            <a:r>
              <a:rPr lang="en-US" sz="1400" b="0" i="0" dirty="0">
                <a:solidFill>
                  <a:srgbClr val="212121"/>
                </a:solidFill>
                <a:effectLst/>
                <a:latin typeface="+mn-lt"/>
              </a:rPr>
              <a:t> </a:t>
            </a:r>
            <a:r>
              <a:rPr lang="en-US" sz="1400" b="0" i="0" dirty="0" err="1">
                <a:solidFill>
                  <a:srgbClr val="212121"/>
                </a:solidFill>
                <a:effectLst/>
                <a:latin typeface="+mn-lt"/>
              </a:rPr>
              <a:t>signifikan</a:t>
            </a:r>
            <a:r>
              <a:rPr lang="en-US" sz="1400" b="0" i="0" dirty="0">
                <a:solidFill>
                  <a:srgbClr val="212121"/>
                </a:solidFill>
                <a:effectLst/>
                <a:latin typeface="+mn-lt"/>
              </a:rPr>
              <a:t> </a:t>
            </a:r>
            <a:r>
              <a:rPr lang="en-US" sz="1400" b="0" i="0" dirty="0" err="1">
                <a:solidFill>
                  <a:srgbClr val="212121"/>
                </a:solidFill>
                <a:effectLst/>
                <a:latin typeface="+mn-lt"/>
              </a:rPr>
              <a:t>meningkatkan</a:t>
            </a:r>
            <a:r>
              <a:rPr lang="en-US" sz="1400" b="0" i="0" dirty="0">
                <a:solidFill>
                  <a:srgbClr val="212121"/>
                </a:solidFill>
                <a:effectLst/>
                <a:latin typeface="+mn-lt"/>
              </a:rPr>
              <a:t> conversion rate </a:t>
            </a:r>
            <a:r>
              <a:rPr lang="en-US" sz="1400" b="0" i="0" dirty="0" err="1">
                <a:solidFill>
                  <a:srgbClr val="212121"/>
                </a:solidFill>
                <a:effectLst/>
                <a:latin typeface="+mn-lt"/>
              </a:rPr>
              <a:t>dari</a:t>
            </a:r>
            <a:r>
              <a:rPr lang="en-US" sz="1400" b="0" i="0" dirty="0">
                <a:solidFill>
                  <a:srgbClr val="212121"/>
                </a:solidFill>
                <a:effectLst/>
                <a:latin typeface="+mn-lt"/>
              </a:rPr>
              <a:t> 2% </a:t>
            </a:r>
            <a:r>
              <a:rPr lang="en-US" sz="1400" b="0" i="0" dirty="0" err="1">
                <a:solidFill>
                  <a:srgbClr val="212121"/>
                </a:solidFill>
                <a:effectLst/>
                <a:latin typeface="+mn-lt"/>
              </a:rPr>
              <a:t>menjadi</a:t>
            </a:r>
            <a:r>
              <a:rPr lang="en-US" sz="1400" b="0" i="0" dirty="0">
                <a:solidFill>
                  <a:srgbClr val="212121"/>
                </a:solidFill>
                <a:effectLst/>
                <a:latin typeface="+mn-lt"/>
              </a:rPr>
              <a:t> 5%. Hal </a:t>
            </a:r>
            <a:r>
              <a:rPr lang="en-US" sz="1400" b="0" i="0" dirty="0" err="1">
                <a:solidFill>
                  <a:srgbClr val="212121"/>
                </a:solidFill>
                <a:effectLst/>
                <a:latin typeface="+mn-lt"/>
              </a:rPr>
              <a:t>ini</a:t>
            </a:r>
            <a:r>
              <a:rPr lang="en-US" sz="1400" b="0" i="0" dirty="0">
                <a:solidFill>
                  <a:srgbClr val="212121"/>
                </a:solidFill>
                <a:effectLst/>
                <a:latin typeface="+mn-lt"/>
              </a:rPr>
              <a:t> </a:t>
            </a:r>
            <a:r>
              <a:rPr lang="en-US" sz="1400" b="0" i="0" dirty="0" err="1">
                <a:solidFill>
                  <a:srgbClr val="212121"/>
                </a:solidFill>
                <a:effectLst/>
                <a:latin typeface="+mn-lt"/>
              </a:rPr>
              <a:t>menyebabkan</a:t>
            </a:r>
            <a:r>
              <a:rPr lang="en-US" sz="1400" b="0" i="0" dirty="0">
                <a:solidFill>
                  <a:srgbClr val="212121"/>
                </a:solidFill>
                <a:effectLst/>
                <a:latin typeface="+mn-lt"/>
              </a:rPr>
              <a:t> </a:t>
            </a:r>
            <a:r>
              <a:rPr lang="en-US" sz="1400" b="0" i="0" dirty="0" err="1">
                <a:solidFill>
                  <a:srgbClr val="212121"/>
                </a:solidFill>
                <a:effectLst/>
                <a:latin typeface="+mn-lt"/>
              </a:rPr>
              <a:t>peningkatan</a:t>
            </a:r>
            <a:r>
              <a:rPr lang="en-US" sz="1400" b="0" i="0" dirty="0">
                <a:solidFill>
                  <a:srgbClr val="212121"/>
                </a:solidFill>
                <a:effectLst/>
                <a:latin typeface="+mn-lt"/>
              </a:rPr>
              <a:t> profit </a:t>
            </a:r>
            <a:r>
              <a:rPr lang="en-US" sz="1400" b="0" i="0" dirty="0" err="1">
                <a:solidFill>
                  <a:srgbClr val="212121"/>
                </a:solidFill>
                <a:effectLst/>
                <a:latin typeface="+mn-lt"/>
              </a:rPr>
              <a:t>dari</a:t>
            </a:r>
            <a:r>
              <a:rPr lang="en-US" sz="1400" b="0" i="0" dirty="0">
                <a:solidFill>
                  <a:srgbClr val="212121"/>
                </a:solidFill>
                <a:effectLst/>
                <a:latin typeface="+mn-lt"/>
              </a:rPr>
              <a:t> Rp1,000,000 </a:t>
            </a:r>
            <a:r>
              <a:rPr lang="en-US" sz="1400" b="0" i="0" dirty="0" err="1">
                <a:solidFill>
                  <a:srgbClr val="212121"/>
                </a:solidFill>
                <a:effectLst/>
                <a:latin typeface="+mn-lt"/>
              </a:rPr>
              <a:t>menjadi</a:t>
            </a:r>
            <a:r>
              <a:rPr lang="en-US" sz="1400" b="0" i="0" dirty="0">
                <a:solidFill>
                  <a:srgbClr val="212121"/>
                </a:solidFill>
                <a:effectLst/>
                <a:latin typeface="+mn-lt"/>
              </a:rPr>
              <a:t> Rp4,000,000 </a:t>
            </a:r>
            <a:r>
              <a:rPr lang="en-US" sz="1400" b="0" i="0" dirty="0" err="1">
                <a:solidFill>
                  <a:srgbClr val="212121"/>
                </a:solidFill>
                <a:effectLst/>
                <a:latin typeface="+mn-lt"/>
              </a:rPr>
              <a:t>meskipun</a:t>
            </a:r>
            <a:r>
              <a:rPr lang="en-US" sz="1400" b="0" i="0" dirty="0">
                <a:solidFill>
                  <a:srgbClr val="212121"/>
                </a:solidFill>
                <a:effectLst/>
                <a:latin typeface="+mn-lt"/>
              </a:rPr>
              <a:t> total </a:t>
            </a:r>
            <a:r>
              <a:rPr lang="en-US" sz="1400" b="0" i="0" dirty="0" err="1">
                <a:solidFill>
                  <a:srgbClr val="212121"/>
                </a:solidFill>
                <a:effectLst/>
                <a:latin typeface="+mn-lt"/>
              </a:rPr>
              <a:t>biaya</a:t>
            </a:r>
            <a:r>
              <a:rPr lang="en-US" sz="1400" b="0" i="0" dirty="0">
                <a:solidFill>
                  <a:srgbClr val="212121"/>
                </a:solidFill>
                <a:effectLst/>
                <a:latin typeface="+mn-lt"/>
              </a:rPr>
              <a:t> </a:t>
            </a:r>
            <a:r>
              <a:rPr lang="en-US" sz="1400" b="0" i="0" dirty="0" err="1">
                <a:solidFill>
                  <a:srgbClr val="212121"/>
                </a:solidFill>
                <a:effectLst/>
                <a:latin typeface="+mn-lt"/>
              </a:rPr>
              <a:t>pemasaran</a:t>
            </a:r>
            <a:r>
              <a:rPr lang="en-US" sz="1400" b="0" i="0" dirty="0">
                <a:solidFill>
                  <a:srgbClr val="212121"/>
                </a:solidFill>
                <a:effectLst/>
                <a:latin typeface="+mn-lt"/>
              </a:rPr>
              <a:t> </a:t>
            </a:r>
            <a:r>
              <a:rPr lang="en-US" sz="1400" b="0" i="0" dirty="0" err="1">
                <a:solidFill>
                  <a:srgbClr val="212121"/>
                </a:solidFill>
                <a:effectLst/>
                <a:latin typeface="+mn-lt"/>
              </a:rPr>
              <a:t>tetap</a:t>
            </a:r>
            <a:r>
              <a:rPr lang="en-US" sz="1400" b="0" i="0" dirty="0">
                <a:solidFill>
                  <a:srgbClr val="212121"/>
                </a:solidFill>
                <a:effectLst/>
                <a:latin typeface="+mn-lt"/>
              </a:rPr>
              <a:t> </a:t>
            </a:r>
            <a:r>
              <a:rPr lang="en-US" sz="1400" b="0" i="0" dirty="0" err="1">
                <a:solidFill>
                  <a:srgbClr val="212121"/>
                </a:solidFill>
                <a:effectLst/>
                <a:latin typeface="+mn-lt"/>
              </a:rPr>
              <a:t>sama</a:t>
            </a:r>
            <a:r>
              <a:rPr lang="en-US" sz="1400" b="0" i="0" dirty="0">
                <a:solidFill>
                  <a:srgbClr val="212121"/>
                </a:solidFill>
                <a:effectLst/>
                <a:latin typeface="+mn-lt"/>
              </a:rPr>
              <a:t>.</a:t>
            </a:r>
          </a:p>
          <a:p>
            <a:pPr marL="133350" indent="0" algn="just">
              <a:lnSpc>
                <a:spcPct val="150000"/>
              </a:lnSpc>
              <a:buClr>
                <a:schemeClr val="dk1"/>
              </a:buClr>
              <a:buSzPts val="1500"/>
              <a:buNone/>
            </a:pPr>
            <a:endParaRPr lang="en-US" sz="1400" dirty="0">
              <a:solidFill>
                <a:schemeClr val="dk1"/>
              </a:solidFill>
              <a:latin typeface="+mn-lt"/>
            </a:endParaRPr>
          </a:p>
        </p:txBody>
      </p:sp>
    </p:spTree>
    <p:extLst>
      <p:ext uri="{BB962C8B-B14F-4D97-AF65-F5344CB8AC3E}">
        <p14:creationId xmlns:p14="http://schemas.microsoft.com/office/powerpoint/2010/main" val="3139743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Statistics Descriptive Feature Category</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6" name="Picture 5">
            <a:extLst>
              <a:ext uri="{FF2B5EF4-FFF2-40B4-BE49-F238E27FC236}">
                <a16:creationId xmlns:a16="http://schemas.microsoft.com/office/drawing/2014/main" id="{1F63CA10-5008-64A9-0BB8-D76DCFA55FB5}"/>
              </a:ext>
            </a:extLst>
          </p:cNvPr>
          <p:cNvPicPr>
            <a:picLocks noChangeAspect="1"/>
          </p:cNvPicPr>
          <p:nvPr/>
        </p:nvPicPr>
        <p:blipFill>
          <a:blip r:embed="rId4"/>
          <a:stretch>
            <a:fillRect/>
          </a:stretch>
        </p:blipFill>
        <p:spPr>
          <a:xfrm>
            <a:off x="241305" y="1536317"/>
            <a:ext cx="6062362" cy="1539446"/>
          </a:xfrm>
          <a:prstGeom prst="rect">
            <a:avLst/>
          </a:prstGeom>
          <a:ln>
            <a:solidFill>
              <a:schemeClr val="tx1"/>
            </a:solidFill>
          </a:ln>
        </p:spPr>
      </p:pic>
      <p:sp>
        <p:nvSpPr>
          <p:cNvPr id="2" name="TextBox 1">
            <a:extLst>
              <a:ext uri="{FF2B5EF4-FFF2-40B4-BE49-F238E27FC236}">
                <a16:creationId xmlns:a16="http://schemas.microsoft.com/office/drawing/2014/main" id="{0A0D634E-AB17-C8DD-C326-C32AAC20309F}"/>
              </a:ext>
            </a:extLst>
          </p:cNvPr>
          <p:cNvSpPr txBox="1"/>
          <p:nvPr/>
        </p:nvSpPr>
        <p:spPr>
          <a:xfrm>
            <a:off x="241305" y="3339455"/>
            <a:ext cx="8532066" cy="1169551"/>
          </a:xfrm>
          <a:prstGeom prst="rect">
            <a:avLst/>
          </a:prstGeom>
          <a:noFill/>
        </p:spPr>
        <p:txBody>
          <a:bodyPr wrap="square">
            <a:spAutoFit/>
          </a:bodyPr>
          <a:lstStyle/>
          <a:p>
            <a:pPr algn="l"/>
            <a:r>
              <a:rPr lang="en-US" b="0" i="0" dirty="0">
                <a:solidFill>
                  <a:srgbClr val="212121"/>
                </a:solidFill>
                <a:effectLst/>
                <a:latin typeface="+mn-lt"/>
              </a:rPr>
              <a:t>Key Takeaways: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0" i="0" dirty="0">
                <a:solidFill>
                  <a:srgbClr val="212121"/>
                </a:solidFill>
                <a:effectLst/>
                <a:latin typeface="+mn-lt"/>
              </a:rPr>
              <a:t>Feature </a:t>
            </a:r>
            <a:r>
              <a:rPr lang="en-US" b="1" i="0" dirty="0">
                <a:solidFill>
                  <a:srgbClr val="212121"/>
                </a:solidFill>
                <a:effectLst/>
                <a:latin typeface="+mn-lt"/>
              </a:rPr>
              <a:t>Gender</a:t>
            </a:r>
            <a:r>
              <a:rPr lang="en-US" dirty="0">
                <a:solidFill>
                  <a:srgbClr val="212121"/>
                </a:solidFill>
                <a:latin typeface="+mn-lt"/>
              </a:rPr>
              <a:t> </a:t>
            </a:r>
            <a:r>
              <a:rPr lang="en-US" dirty="0" err="1">
                <a:solidFill>
                  <a:srgbClr val="212121"/>
                </a:solidFill>
                <a:latin typeface="+mn-lt"/>
              </a:rPr>
              <a:t>didominasi</a:t>
            </a:r>
            <a:r>
              <a:rPr lang="en-US" dirty="0">
                <a:solidFill>
                  <a:srgbClr val="212121"/>
                </a:solidFill>
                <a:latin typeface="+mn-lt"/>
              </a:rPr>
              <a:t> oleh ‘Perempuan’</a:t>
            </a:r>
            <a:r>
              <a:rPr lang="en-US" b="0" i="0" dirty="0">
                <a:solidFill>
                  <a:srgbClr val="212121"/>
                </a:solidFill>
                <a:effectLst/>
                <a:latin typeface="+mn-lt"/>
              </a:rPr>
              <a:t>.</a:t>
            </a:r>
          </a:p>
          <a:p>
            <a:pPr marL="285750" indent="-285750" algn="l">
              <a:buFont typeface="Arial" panose="020B0604020202020204" pitchFamily="34" charset="0"/>
              <a:buChar char="•"/>
            </a:pPr>
            <a:r>
              <a:rPr lang="en-US" dirty="0">
                <a:solidFill>
                  <a:srgbClr val="212121"/>
                </a:solidFill>
                <a:latin typeface="+mn-lt"/>
              </a:rPr>
              <a:t>Customer yang </a:t>
            </a:r>
            <a:r>
              <a:rPr lang="en-US" dirty="0" err="1">
                <a:solidFill>
                  <a:srgbClr val="212121"/>
                </a:solidFill>
                <a:latin typeface="+mn-lt"/>
              </a:rPr>
              <a:t>tidak</a:t>
            </a:r>
            <a:r>
              <a:rPr lang="en-US" dirty="0">
                <a:solidFill>
                  <a:srgbClr val="212121"/>
                </a:solidFill>
                <a:latin typeface="+mn-lt"/>
              </a:rPr>
              <a:t> </a:t>
            </a:r>
            <a:r>
              <a:rPr lang="en-US" dirty="0" err="1">
                <a:solidFill>
                  <a:srgbClr val="212121"/>
                </a:solidFill>
                <a:latin typeface="+mn-lt"/>
              </a:rPr>
              <a:t>mengklik</a:t>
            </a:r>
            <a:r>
              <a:rPr lang="en-US" dirty="0">
                <a:solidFill>
                  <a:srgbClr val="212121"/>
                </a:solidFill>
                <a:latin typeface="+mn-lt"/>
              </a:rPr>
              <a:t> </a:t>
            </a:r>
            <a:r>
              <a:rPr lang="en-US" dirty="0" err="1">
                <a:solidFill>
                  <a:srgbClr val="212121"/>
                </a:solidFill>
                <a:latin typeface="+mn-lt"/>
              </a:rPr>
              <a:t>iklan</a:t>
            </a:r>
            <a:r>
              <a:rPr lang="en-US" dirty="0">
                <a:solidFill>
                  <a:srgbClr val="212121"/>
                </a:solidFill>
                <a:latin typeface="+mn-lt"/>
              </a:rPr>
              <a:t> </a:t>
            </a:r>
            <a:r>
              <a:rPr lang="en-US" dirty="0" err="1">
                <a:solidFill>
                  <a:srgbClr val="212121"/>
                </a:solidFill>
                <a:latin typeface="+mn-lt"/>
              </a:rPr>
              <a:t>lebih</a:t>
            </a:r>
            <a:r>
              <a:rPr lang="en-US" dirty="0">
                <a:solidFill>
                  <a:srgbClr val="212121"/>
                </a:solidFill>
                <a:latin typeface="+mn-lt"/>
              </a:rPr>
              <a:t> </a:t>
            </a:r>
            <a:r>
              <a:rPr lang="en-US" dirty="0" err="1">
                <a:solidFill>
                  <a:srgbClr val="212121"/>
                </a:solidFill>
                <a:latin typeface="+mn-lt"/>
              </a:rPr>
              <a:t>banyak</a:t>
            </a:r>
            <a:r>
              <a:rPr lang="en-US" dirty="0">
                <a:solidFill>
                  <a:srgbClr val="212121"/>
                </a:solidFill>
                <a:latin typeface="+mn-lt"/>
              </a:rPr>
              <a:t>.</a:t>
            </a:r>
          </a:p>
          <a:p>
            <a:pPr marL="285750" indent="-285750" algn="l">
              <a:buFont typeface="Arial" panose="020B0604020202020204" pitchFamily="34" charset="0"/>
              <a:buChar char="•"/>
            </a:pPr>
            <a:r>
              <a:rPr lang="en-US" b="1" i="0" dirty="0">
                <a:solidFill>
                  <a:srgbClr val="212121"/>
                </a:solidFill>
                <a:effectLst/>
                <a:latin typeface="+mn-lt"/>
              </a:rPr>
              <a:t>Category</a:t>
            </a:r>
            <a:r>
              <a:rPr lang="en-US" b="0" i="0" dirty="0">
                <a:solidFill>
                  <a:srgbClr val="212121"/>
                </a:solidFill>
                <a:effectLst/>
                <a:latin typeface="+mn-lt"/>
              </a:rPr>
              <a:t> paling </a:t>
            </a:r>
            <a:r>
              <a:rPr lang="en-US" b="0" i="0" dirty="0" err="1">
                <a:solidFill>
                  <a:srgbClr val="212121"/>
                </a:solidFill>
                <a:effectLst/>
                <a:latin typeface="+mn-lt"/>
              </a:rPr>
              <a:t>banyak</a:t>
            </a:r>
            <a:r>
              <a:rPr lang="en-US" b="0" i="0" dirty="0">
                <a:solidFill>
                  <a:srgbClr val="212121"/>
                </a:solidFill>
                <a:effectLst/>
                <a:latin typeface="+mn-lt"/>
              </a:rPr>
              <a:t> </a:t>
            </a:r>
            <a:r>
              <a:rPr lang="en-US" dirty="0" err="1">
                <a:solidFill>
                  <a:srgbClr val="212121"/>
                </a:solidFill>
                <a:latin typeface="+mn-lt"/>
              </a:rPr>
              <a:t>disukai</a:t>
            </a:r>
            <a:r>
              <a:rPr lang="en-US" dirty="0">
                <a:solidFill>
                  <a:srgbClr val="212121"/>
                </a:solidFill>
                <a:latin typeface="+mn-lt"/>
              </a:rPr>
              <a:t> </a:t>
            </a:r>
            <a:r>
              <a:rPr lang="en-US" dirty="0" err="1">
                <a:solidFill>
                  <a:srgbClr val="212121"/>
                </a:solidFill>
                <a:latin typeface="+mn-lt"/>
              </a:rPr>
              <a:t>adalah</a:t>
            </a:r>
            <a:r>
              <a:rPr lang="en-US" dirty="0">
                <a:solidFill>
                  <a:srgbClr val="212121"/>
                </a:solidFill>
                <a:latin typeface="+mn-lt"/>
              </a:rPr>
              <a:t> ‘</a:t>
            </a:r>
            <a:r>
              <a:rPr lang="en-US" dirty="0" err="1">
                <a:solidFill>
                  <a:srgbClr val="212121"/>
                </a:solidFill>
                <a:latin typeface="+mn-lt"/>
              </a:rPr>
              <a:t>Otomotif</a:t>
            </a:r>
            <a:r>
              <a:rPr lang="en-US" dirty="0">
                <a:solidFill>
                  <a:srgbClr val="212121"/>
                </a:solidFill>
                <a:latin typeface="+mn-lt"/>
              </a:rPr>
              <a:t>’</a:t>
            </a:r>
            <a:endParaRPr lang="en-US" b="0" i="0" dirty="0">
              <a:solidFill>
                <a:srgbClr val="212121"/>
              </a:solidFill>
              <a:effectLst/>
              <a:latin typeface="+mn-lt"/>
            </a:endParaRPr>
          </a:p>
        </p:txBody>
      </p:sp>
    </p:spTree>
    <p:extLst>
      <p:ext uri="{BB962C8B-B14F-4D97-AF65-F5344CB8AC3E}">
        <p14:creationId xmlns:p14="http://schemas.microsoft.com/office/powerpoint/2010/main" val="1741340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Univariate Analysis (Numeric)</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D19C5AB3-7EF8-D3F8-FD2F-6AB48C63734B}"/>
              </a:ext>
            </a:extLst>
          </p:cNvPr>
          <p:cNvPicPr>
            <a:picLocks noChangeAspect="1"/>
          </p:cNvPicPr>
          <p:nvPr/>
        </p:nvPicPr>
        <p:blipFill>
          <a:blip r:embed="rId4"/>
          <a:stretch>
            <a:fillRect/>
          </a:stretch>
        </p:blipFill>
        <p:spPr>
          <a:xfrm>
            <a:off x="241305" y="1536316"/>
            <a:ext cx="4706759" cy="3117752"/>
          </a:xfrm>
          <a:prstGeom prst="rect">
            <a:avLst/>
          </a:prstGeom>
          <a:ln>
            <a:solidFill>
              <a:schemeClr val="tx1"/>
            </a:solidFill>
          </a:ln>
        </p:spPr>
      </p:pic>
      <p:sp>
        <p:nvSpPr>
          <p:cNvPr id="5" name="TextBox 4">
            <a:extLst>
              <a:ext uri="{FF2B5EF4-FFF2-40B4-BE49-F238E27FC236}">
                <a16:creationId xmlns:a16="http://schemas.microsoft.com/office/drawing/2014/main" id="{0A0D634E-AB17-C8DD-C326-C32AAC20309F}"/>
              </a:ext>
            </a:extLst>
          </p:cNvPr>
          <p:cNvSpPr txBox="1"/>
          <p:nvPr/>
        </p:nvSpPr>
        <p:spPr>
          <a:xfrm>
            <a:off x="5242959" y="1691063"/>
            <a:ext cx="3697059" cy="2893100"/>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err="1">
                <a:solidFill>
                  <a:srgbClr val="212121"/>
                </a:solidFill>
                <a:effectLst/>
                <a:latin typeface="+mn-lt"/>
              </a:rPr>
              <a:t>Mayoritas</a:t>
            </a:r>
            <a:r>
              <a:rPr lang="en-US" b="0" i="0" dirty="0">
                <a:solidFill>
                  <a:srgbClr val="212121"/>
                </a:solidFill>
                <a:effectLst/>
                <a:latin typeface="+mn-lt"/>
              </a:rPr>
              <a:t> customer yang </a:t>
            </a:r>
            <a:r>
              <a:rPr lang="en-US" b="0" i="0" dirty="0" err="1">
                <a:solidFill>
                  <a:srgbClr val="212121"/>
                </a:solidFill>
                <a:effectLst/>
                <a:latin typeface="+mn-lt"/>
              </a:rPr>
              <a:t>melakukan</a:t>
            </a:r>
            <a:r>
              <a:rPr lang="en-US" b="0" i="0" dirty="0">
                <a:solidFill>
                  <a:srgbClr val="212121"/>
                </a:solidFill>
                <a:effectLst/>
                <a:latin typeface="+mn-lt"/>
              </a:rPr>
              <a:t> click pada </a:t>
            </a:r>
            <a:r>
              <a:rPr lang="en-US" b="0" i="0" dirty="0" err="1">
                <a:solidFill>
                  <a:srgbClr val="212121"/>
                </a:solidFill>
                <a:effectLst/>
                <a:latin typeface="+mn-lt"/>
              </a:rPr>
              <a:t>iklan</a:t>
            </a:r>
            <a:r>
              <a:rPr lang="en-US" b="0" i="0" dirty="0">
                <a:solidFill>
                  <a:srgbClr val="212121"/>
                </a:solidFill>
                <a:effectLst/>
                <a:latin typeface="+mn-lt"/>
              </a:rPr>
              <a:t> </a:t>
            </a:r>
            <a:r>
              <a:rPr lang="en-US" b="0" i="0" dirty="0" err="1">
                <a:solidFill>
                  <a:srgbClr val="212121"/>
                </a:solidFill>
                <a:effectLst/>
                <a:latin typeface="+mn-lt"/>
              </a:rPr>
              <a:t>adalah</a:t>
            </a:r>
            <a:r>
              <a:rPr lang="en-US" b="0" i="0" dirty="0">
                <a:solidFill>
                  <a:srgbClr val="212121"/>
                </a:solidFill>
                <a:effectLst/>
                <a:latin typeface="+mn-lt"/>
              </a:rPr>
              <a:t> customer </a:t>
            </a:r>
            <a:r>
              <a:rPr lang="en-US" b="0" i="0" dirty="0" err="1">
                <a:solidFill>
                  <a:srgbClr val="212121"/>
                </a:solidFill>
                <a:effectLst/>
                <a:latin typeface="+mn-lt"/>
              </a:rPr>
              <a:t>dengan</a:t>
            </a:r>
            <a:r>
              <a:rPr lang="en-US" b="0" i="0" dirty="0">
                <a:solidFill>
                  <a:srgbClr val="212121"/>
                </a:solidFill>
                <a:effectLst/>
                <a:latin typeface="+mn-lt"/>
              </a:rPr>
              <a:t> </a:t>
            </a:r>
            <a:r>
              <a:rPr lang="en-US" b="0" i="0" dirty="0" err="1">
                <a:solidFill>
                  <a:srgbClr val="212121"/>
                </a:solidFill>
                <a:effectLst/>
                <a:latin typeface="+mn-lt"/>
              </a:rPr>
              <a:t>usia</a:t>
            </a:r>
            <a:r>
              <a:rPr lang="en-US" b="0" i="0" dirty="0">
                <a:solidFill>
                  <a:srgbClr val="212121"/>
                </a:solidFill>
                <a:effectLst/>
                <a:latin typeface="+mn-lt"/>
              </a:rPr>
              <a:t> 30 - 60 </a:t>
            </a:r>
            <a:r>
              <a:rPr lang="en-US" b="0" i="0" dirty="0" err="1">
                <a:solidFill>
                  <a:srgbClr val="212121"/>
                </a:solidFill>
                <a:effectLst/>
                <a:latin typeface="+mn-lt"/>
              </a:rPr>
              <a:t>Tahun</a:t>
            </a:r>
            <a:endParaRPr lang="en-US" dirty="0">
              <a:solidFill>
                <a:srgbClr val="212121"/>
              </a:solidFill>
              <a:latin typeface="+mn-lt"/>
            </a:endParaRPr>
          </a:p>
          <a:p>
            <a:pPr marL="285750" indent="-285750" algn="l">
              <a:buFont typeface="Arial" panose="020B0604020202020204" pitchFamily="34" charset="0"/>
              <a:buChar char="•"/>
            </a:pPr>
            <a:endParaRPr lang="en-US" b="0" i="0" dirty="0">
              <a:solidFill>
                <a:srgbClr val="212121"/>
              </a:solidFill>
              <a:effectLst/>
              <a:latin typeface="+mn-lt"/>
            </a:endParaRPr>
          </a:p>
          <a:p>
            <a:pPr marL="285750" indent="-285750" algn="l">
              <a:buFont typeface="Arial" panose="020B0604020202020204" pitchFamily="34" charset="0"/>
              <a:buChar char="•"/>
            </a:pPr>
            <a:r>
              <a:rPr lang="en-US" b="0" i="0" dirty="0">
                <a:solidFill>
                  <a:srgbClr val="212121"/>
                </a:solidFill>
                <a:effectLst/>
                <a:latin typeface="+mn-lt"/>
              </a:rPr>
              <a:t>Customer </a:t>
            </a:r>
            <a:r>
              <a:rPr lang="en-US" b="0" i="0" dirty="0" err="1">
                <a:solidFill>
                  <a:srgbClr val="212121"/>
                </a:solidFill>
                <a:effectLst/>
                <a:latin typeface="+mn-lt"/>
              </a:rPr>
              <a:t>dengan</a:t>
            </a:r>
            <a:r>
              <a:rPr lang="en-US" b="0" i="0" dirty="0">
                <a:solidFill>
                  <a:srgbClr val="212121"/>
                </a:solidFill>
                <a:effectLst/>
                <a:latin typeface="+mn-lt"/>
              </a:rPr>
              <a:t> Daily Internet Usage </a:t>
            </a:r>
            <a:r>
              <a:rPr lang="en-US" b="0" i="0" dirty="0" err="1">
                <a:solidFill>
                  <a:srgbClr val="212121"/>
                </a:solidFill>
                <a:effectLst/>
                <a:latin typeface="+mn-lt"/>
              </a:rPr>
              <a:t>kecil</a:t>
            </a:r>
            <a:r>
              <a:rPr lang="en-US" b="0" i="0" dirty="0">
                <a:solidFill>
                  <a:srgbClr val="212121"/>
                </a:solidFill>
                <a:effectLst/>
                <a:latin typeface="+mn-lt"/>
              </a:rPr>
              <a:t> </a:t>
            </a:r>
            <a:r>
              <a:rPr lang="en-US" b="0" i="0" dirty="0" err="1">
                <a:solidFill>
                  <a:srgbClr val="212121"/>
                </a:solidFill>
                <a:effectLst/>
                <a:latin typeface="+mn-lt"/>
              </a:rPr>
              <a:t>melakukan</a:t>
            </a:r>
            <a:r>
              <a:rPr lang="en-US" b="0" i="0" dirty="0">
                <a:solidFill>
                  <a:srgbClr val="212121"/>
                </a:solidFill>
                <a:effectLst/>
                <a:latin typeface="+mn-lt"/>
              </a:rPr>
              <a:t> click </a:t>
            </a:r>
            <a:r>
              <a:rPr lang="en-US" b="0" i="0" dirty="0" err="1">
                <a:solidFill>
                  <a:srgbClr val="212121"/>
                </a:solidFill>
                <a:effectLst/>
                <a:latin typeface="+mn-lt"/>
              </a:rPr>
              <a:t>lebih</a:t>
            </a:r>
            <a:r>
              <a:rPr lang="en-US" b="0" i="0" dirty="0">
                <a:solidFill>
                  <a:srgbClr val="212121"/>
                </a:solidFill>
                <a:effectLst/>
                <a:latin typeface="+mn-lt"/>
              </a:rPr>
              <a:t> </a:t>
            </a:r>
            <a:r>
              <a:rPr lang="en-US" b="0" i="0" dirty="0" err="1">
                <a:solidFill>
                  <a:srgbClr val="212121"/>
                </a:solidFill>
                <a:effectLst/>
                <a:latin typeface="+mn-lt"/>
              </a:rPr>
              <a:t>banyak</a:t>
            </a:r>
            <a:r>
              <a:rPr lang="en-US" b="0" i="0" dirty="0">
                <a:solidFill>
                  <a:srgbClr val="212121"/>
                </a:solidFill>
                <a:effectLst/>
                <a:latin typeface="+mn-lt"/>
              </a:rPr>
              <a:t> dan </a:t>
            </a:r>
            <a:r>
              <a:rPr lang="en-US" b="0" i="0" dirty="0" err="1">
                <a:solidFill>
                  <a:srgbClr val="212121"/>
                </a:solidFill>
                <a:effectLst/>
                <a:latin typeface="+mn-lt"/>
              </a:rPr>
              <a:t>sebaliknya</a:t>
            </a:r>
            <a:r>
              <a:rPr lang="en-US" b="0" i="0" dirty="0">
                <a:solidFill>
                  <a:srgbClr val="212121"/>
                </a:solidFill>
                <a:effectLst/>
                <a:latin typeface="+mn-lt"/>
              </a:rPr>
              <a:t>.</a:t>
            </a:r>
          </a:p>
          <a:p>
            <a:pPr marL="285750" indent="-285750" algn="l">
              <a:buFont typeface="Arial" panose="020B0604020202020204" pitchFamily="34" charset="0"/>
              <a:buChar char="•"/>
            </a:pPr>
            <a:endParaRPr lang="en-US" dirty="0">
              <a:solidFill>
                <a:srgbClr val="212121"/>
              </a:solidFill>
              <a:latin typeface="+mn-lt"/>
            </a:endParaRPr>
          </a:p>
          <a:p>
            <a:pPr marL="285750" indent="-285750" algn="l">
              <a:buFont typeface="Arial" panose="020B0604020202020204" pitchFamily="34" charset="0"/>
              <a:buChar char="•"/>
            </a:pPr>
            <a:r>
              <a:rPr lang="en-US" b="0" i="0" dirty="0">
                <a:solidFill>
                  <a:srgbClr val="212121"/>
                </a:solidFill>
                <a:effectLst/>
                <a:latin typeface="+mn-lt"/>
              </a:rPr>
              <a:t>Customer yang </a:t>
            </a:r>
            <a:r>
              <a:rPr lang="en-US" b="0" i="0" dirty="0" err="1">
                <a:solidFill>
                  <a:srgbClr val="212121"/>
                </a:solidFill>
                <a:effectLst/>
                <a:latin typeface="+mn-lt"/>
              </a:rPr>
              <a:t>menghabiskan</a:t>
            </a:r>
            <a:r>
              <a:rPr lang="en-US" b="0" i="0" dirty="0">
                <a:solidFill>
                  <a:srgbClr val="212121"/>
                </a:solidFill>
                <a:effectLst/>
                <a:latin typeface="+mn-lt"/>
              </a:rPr>
              <a:t> </a:t>
            </a:r>
            <a:r>
              <a:rPr lang="en-US" b="0" i="0" dirty="0" err="1">
                <a:solidFill>
                  <a:srgbClr val="212121"/>
                </a:solidFill>
                <a:effectLst/>
                <a:latin typeface="+mn-lt"/>
              </a:rPr>
              <a:t>waktu</a:t>
            </a:r>
            <a:r>
              <a:rPr lang="en-US" b="0" i="0" dirty="0">
                <a:solidFill>
                  <a:srgbClr val="212121"/>
                </a:solidFill>
                <a:effectLst/>
                <a:latin typeface="+mn-lt"/>
              </a:rPr>
              <a:t> di site </a:t>
            </a:r>
            <a:r>
              <a:rPr lang="en-US" b="0" i="0" dirty="0" err="1">
                <a:solidFill>
                  <a:srgbClr val="212121"/>
                </a:solidFill>
                <a:effectLst/>
                <a:latin typeface="+mn-lt"/>
              </a:rPr>
              <a:t>lebih</a:t>
            </a:r>
            <a:r>
              <a:rPr lang="en-US" b="0" i="0" dirty="0">
                <a:solidFill>
                  <a:srgbClr val="212121"/>
                </a:solidFill>
                <a:effectLst/>
                <a:latin typeface="+mn-lt"/>
              </a:rPr>
              <a:t> </a:t>
            </a:r>
            <a:r>
              <a:rPr lang="en-US" b="0" i="0" dirty="0" err="1">
                <a:solidFill>
                  <a:srgbClr val="212121"/>
                </a:solidFill>
                <a:effectLst/>
                <a:latin typeface="+mn-lt"/>
              </a:rPr>
              <a:t>sedikit</a:t>
            </a:r>
            <a:r>
              <a:rPr lang="en-US" b="0" i="0" dirty="0">
                <a:solidFill>
                  <a:srgbClr val="212121"/>
                </a:solidFill>
                <a:effectLst/>
                <a:latin typeface="+mn-lt"/>
              </a:rPr>
              <a:t> </a:t>
            </a:r>
            <a:r>
              <a:rPr lang="en-US" b="0" i="0" dirty="0" err="1">
                <a:solidFill>
                  <a:srgbClr val="212121"/>
                </a:solidFill>
                <a:effectLst/>
                <a:latin typeface="+mn-lt"/>
              </a:rPr>
              <a:t>lebih</a:t>
            </a:r>
            <a:r>
              <a:rPr lang="en-US" b="0" i="0" dirty="0">
                <a:solidFill>
                  <a:srgbClr val="212121"/>
                </a:solidFill>
                <a:effectLst/>
                <a:latin typeface="+mn-lt"/>
              </a:rPr>
              <a:t> </a:t>
            </a:r>
            <a:r>
              <a:rPr lang="en-US" b="0" i="0" dirty="0" err="1">
                <a:solidFill>
                  <a:srgbClr val="212121"/>
                </a:solidFill>
                <a:effectLst/>
                <a:latin typeface="+mn-lt"/>
              </a:rPr>
              <a:t>banyak</a:t>
            </a:r>
            <a:r>
              <a:rPr lang="en-US" b="0" i="0" dirty="0">
                <a:solidFill>
                  <a:srgbClr val="212121"/>
                </a:solidFill>
                <a:effectLst/>
                <a:latin typeface="+mn-lt"/>
              </a:rPr>
              <a:t> </a:t>
            </a:r>
            <a:r>
              <a:rPr lang="en-US" b="0" i="0" dirty="0" err="1">
                <a:solidFill>
                  <a:srgbClr val="212121"/>
                </a:solidFill>
                <a:effectLst/>
                <a:latin typeface="+mn-lt"/>
              </a:rPr>
              <a:t>melakukan</a:t>
            </a:r>
            <a:r>
              <a:rPr lang="en-US" b="0" i="0" dirty="0">
                <a:solidFill>
                  <a:srgbClr val="212121"/>
                </a:solidFill>
                <a:effectLst/>
                <a:latin typeface="+mn-lt"/>
              </a:rPr>
              <a:t> click pada </a:t>
            </a:r>
            <a:r>
              <a:rPr lang="en-US" b="0" i="0" dirty="0" err="1">
                <a:solidFill>
                  <a:srgbClr val="212121"/>
                </a:solidFill>
                <a:effectLst/>
                <a:latin typeface="+mn-lt"/>
              </a:rPr>
              <a:t>iklan</a:t>
            </a:r>
            <a:r>
              <a:rPr lang="en-US" b="0" i="0" dirty="0">
                <a:solidFill>
                  <a:srgbClr val="212121"/>
                </a:solidFill>
                <a:effectLst/>
                <a:latin typeface="+mn-lt"/>
              </a:rPr>
              <a:t> </a:t>
            </a:r>
            <a:r>
              <a:rPr lang="en-US" b="0" i="0" dirty="0" err="1">
                <a:solidFill>
                  <a:srgbClr val="212121"/>
                </a:solidFill>
                <a:effectLst/>
                <a:latin typeface="+mn-lt"/>
              </a:rPr>
              <a:t>dibandingkan</a:t>
            </a:r>
            <a:r>
              <a:rPr lang="en-US" b="0" i="0" dirty="0">
                <a:solidFill>
                  <a:srgbClr val="212121"/>
                </a:solidFill>
                <a:effectLst/>
                <a:latin typeface="+mn-lt"/>
              </a:rPr>
              <a:t> customer yang </a:t>
            </a:r>
            <a:r>
              <a:rPr lang="en-US" b="0" i="0" dirty="0" err="1">
                <a:solidFill>
                  <a:srgbClr val="212121"/>
                </a:solidFill>
                <a:effectLst/>
                <a:latin typeface="+mn-lt"/>
              </a:rPr>
              <a:t>lebih</a:t>
            </a:r>
            <a:r>
              <a:rPr lang="en-US" b="0" i="0" dirty="0">
                <a:solidFill>
                  <a:srgbClr val="212121"/>
                </a:solidFill>
                <a:effectLst/>
                <a:latin typeface="+mn-lt"/>
              </a:rPr>
              <a:t> lama di site.</a:t>
            </a:r>
          </a:p>
        </p:txBody>
      </p:sp>
    </p:spTree>
    <p:extLst>
      <p:ext uri="{BB962C8B-B14F-4D97-AF65-F5344CB8AC3E}">
        <p14:creationId xmlns:p14="http://schemas.microsoft.com/office/powerpoint/2010/main" val="1426177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Univariate Analysis (Numeric)</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3" name="Picture 2">
            <a:extLst>
              <a:ext uri="{FF2B5EF4-FFF2-40B4-BE49-F238E27FC236}">
                <a16:creationId xmlns:a16="http://schemas.microsoft.com/office/drawing/2014/main" id="{C3ADE148-0753-478A-C182-36CDE81299F1}"/>
              </a:ext>
            </a:extLst>
          </p:cNvPr>
          <p:cNvPicPr>
            <a:picLocks noChangeAspect="1"/>
          </p:cNvPicPr>
          <p:nvPr/>
        </p:nvPicPr>
        <p:blipFill>
          <a:blip r:embed="rId4"/>
          <a:stretch>
            <a:fillRect/>
          </a:stretch>
        </p:blipFill>
        <p:spPr>
          <a:xfrm>
            <a:off x="241305" y="1536315"/>
            <a:ext cx="3578073" cy="2135301"/>
          </a:xfrm>
          <a:prstGeom prst="rect">
            <a:avLst/>
          </a:prstGeom>
          <a:ln>
            <a:solidFill>
              <a:schemeClr val="tx1"/>
            </a:solidFill>
          </a:ln>
        </p:spPr>
      </p:pic>
      <p:pic>
        <p:nvPicPr>
          <p:cNvPr id="7" name="Picture 6">
            <a:extLst>
              <a:ext uri="{FF2B5EF4-FFF2-40B4-BE49-F238E27FC236}">
                <a16:creationId xmlns:a16="http://schemas.microsoft.com/office/drawing/2014/main" id="{3A13244B-4992-C70B-3A3E-085D2991AC29}"/>
              </a:ext>
            </a:extLst>
          </p:cNvPr>
          <p:cNvPicPr>
            <a:picLocks noChangeAspect="1"/>
          </p:cNvPicPr>
          <p:nvPr/>
        </p:nvPicPr>
        <p:blipFill>
          <a:blip r:embed="rId5"/>
          <a:stretch>
            <a:fillRect/>
          </a:stretch>
        </p:blipFill>
        <p:spPr>
          <a:xfrm>
            <a:off x="4927518" y="1536315"/>
            <a:ext cx="3218694" cy="2134229"/>
          </a:xfrm>
          <a:prstGeom prst="rect">
            <a:avLst/>
          </a:prstGeom>
          <a:ln>
            <a:solidFill>
              <a:schemeClr val="tx1"/>
            </a:solidFill>
          </a:ln>
        </p:spPr>
      </p:pic>
      <p:sp>
        <p:nvSpPr>
          <p:cNvPr id="2" name="TextBox 1">
            <a:extLst>
              <a:ext uri="{FF2B5EF4-FFF2-40B4-BE49-F238E27FC236}">
                <a16:creationId xmlns:a16="http://schemas.microsoft.com/office/drawing/2014/main" id="{0A0D634E-AB17-C8DD-C326-C32AAC20309F}"/>
              </a:ext>
            </a:extLst>
          </p:cNvPr>
          <p:cNvSpPr txBox="1"/>
          <p:nvPr/>
        </p:nvSpPr>
        <p:spPr>
          <a:xfrm>
            <a:off x="235941" y="3780149"/>
            <a:ext cx="8908059" cy="954107"/>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err="1">
                <a:solidFill>
                  <a:srgbClr val="212121"/>
                </a:solidFill>
                <a:effectLst/>
                <a:latin typeface="+mn-lt"/>
              </a:rPr>
              <a:t>Terdapat</a:t>
            </a:r>
            <a:r>
              <a:rPr lang="en-US" b="0" i="0" dirty="0">
                <a:solidFill>
                  <a:srgbClr val="212121"/>
                </a:solidFill>
                <a:effectLst/>
                <a:latin typeface="+mn-lt"/>
              </a:rPr>
              <a:t> outlier pada feature </a:t>
            </a:r>
            <a:r>
              <a:rPr lang="en-US" b="1" i="0" dirty="0">
                <a:solidFill>
                  <a:srgbClr val="212121"/>
                </a:solidFill>
                <a:effectLst/>
                <a:latin typeface="+mn-lt"/>
              </a:rPr>
              <a:t>Area Income</a:t>
            </a:r>
            <a:endParaRPr lang="en-US" b="0" i="0" dirty="0">
              <a:solidFill>
                <a:srgbClr val="212121"/>
              </a:solidFill>
              <a:effectLst/>
              <a:latin typeface="+mn-lt"/>
            </a:endParaRPr>
          </a:p>
          <a:p>
            <a:pPr marL="285750" indent="-285750" algn="l">
              <a:buFont typeface="Arial" panose="020B0604020202020204" pitchFamily="34" charset="0"/>
              <a:buChar char="•"/>
            </a:pPr>
            <a:r>
              <a:rPr lang="en-US" b="0" i="0" dirty="0">
                <a:solidFill>
                  <a:srgbClr val="212121"/>
                </a:solidFill>
                <a:effectLst/>
                <a:latin typeface="+mn-lt"/>
              </a:rPr>
              <a:t>Feature </a:t>
            </a:r>
            <a:r>
              <a:rPr lang="en-US" b="1" i="0" dirty="0">
                <a:solidFill>
                  <a:srgbClr val="212121"/>
                </a:solidFill>
                <a:effectLst/>
                <a:latin typeface="+mn-lt"/>
              </a:rPr>
              <a:t>Daily Time Spent on Site </a:t>
            </a:r>
            <a:r>
              <a:rPr lang="en-US" b="0" i="0" dirty="0" err="1">
                <a:solidFill>
                  <a:srgbClr val="212121"/>
                </a:solidFill>
                <a:effectLst/>
                <a:latin typeface="+mn-lt"/>
              </a:rPr>
              <a:t>berdistribusi</a:t>
            </a:r>
            <a:r>
              <a:rPr lang="en-US" b="0" i="0" dirty="0">
                <a:solidFill>
                  <a:srgbClr val="212121"/>
                </a:solidFill>
                <a:effectLst/>
                <a:latin typeface="+mn-lt"/>
              </a:rPr>
              <a:t> negatively skewed, </a:t>
            </a:r>
            <a:r>
              <a:rPr lang="en-US" b="1" i="0" dirty="0">
                <a:solidFill>
                  <a:srgbClr val="212121"/>
                </a:solidFill>
                <a:effectLst/>
                <a:latin typeface="+mn-lt"/>
              </a:rPr>
              <a:t>Age</a:t>
            </a:r>
            <a:r>
              <a:rPr lang="en-US" b="0" i="0" dirty="0">
                <a:solidFill>
                  <a:srgbClr val="212121"/>
                </a:solidFill>
                <a:effectLst/>
                <a:latin typeface="+mn-lt"/>
              </a:rPr>
              <a:t> </a:t>
            </a:r>
            <a:r>
              <a:rPr lang="en-US" b="0" i="0" dirty="0" err="1">
                <a:solidFill>
                  <a:srgbClr val="212121"/>
                </a:solidFill>
                <a:effectLst/>
                <a:latin typeface="+mn-lt"/>
              </a:rPr>
              <a:t>berdistribusi</a:t>
            </a:r>
            <a:r>
              <a:rPr lang="en-US" b="0" i="0" dirty="0">
                <a:solidFill>
                  <a:srgbClr val="212121"/>
                </a:solidFill>
                <a:effectLst/>
                <a:latin typeface="+mn-lt"/>
              </a:rPr>
              <a:t> positively skewed, </a:t>
            </a:r>
            <a:r>
              <a:rPr lang="en-US" b="1" i="0" dirty="0">
                <a:solidFill>
                  <a:srgbClr val="212121"/>
                </a:solidFill>
                <a:effectLst/>
                <a:latin typeface="+mn-lt"/>
              </a:rPr>
              <a:t>Area Income</a:t>
            </a:r>
            <a:r>
              <a:rPr lang="en-US" b="0" i="0" dirty="0">
                <a:solidFill>
                  <a:srgbClr val="212121"/>
                </a:solidFill>
                <a:effectLst/>
                <a:latin typeface="+mn-lt"/>
              </a:rPr>
              <a:t> </a:t>
            </a:r>
            <a:r>
              <a:rPr lang="en-US" b="0" i="0" dirty="0" err="1">
                <a:solidFill>
                  <a:srgbClr val="212121"/>
                </a:solidFill>
                <a:effectLst/>
                <a:latin typeface="+mn-lt"/>
              </a:rPr>
              <a:t>berdistribusi</a:t>
            </a:r>
            <a:r>
              <a:rPr lang="en-US" b="0" i="0" dirty="0">
                <a:solidFill>
                  <a:srgbClr val="212121"/>
                </a:solidFill>
                <a:effectLst/>
                <a:latin typeface="+mn-lt"/>
              </a:rPr>
              <a:t> negatively skewed, dan </a:t>
            </a:r>
            <a:r>
              <a:rPr lang="en-US" b="1" i="0" dirty="0">
                <a:solidFill>
                  <a:srgbClr val="212121"/>
                </a:solidFill>
                <a:effectLst/>
                <a:latin typeface="+mn-lt"/>
              </a:rPr>
              <a:t>Daily Internet Usage</a:t>
            </a:r>
            <a:r>
              <a:rPr lang="en-US" b="0" i="0" dirty="0">
                <a:solidFill>
                  <a:srgbClr val="212121"/>
                </a:solidFill>
                <a:effectLst/>
                <a:latin typeface="+mn-lt"/>
              </a:rPr>
              <a:t> </a:t>
            </a:r>
            <a:r>
              <a:rPr lang="en-US" b="0" i="0" dirty="0" err="1">
                <a:solidFill>
                  <a:srgbClr val="212121"/>
                </a:solidFill>
                <a:effectLst/>
                <a:latin typeface="+mn-lt"/>
              </a:rPr>
              <a:t>berdistirbusi</a:t>
            </a:r>
            <a:r>
              <a:rPr lang="en-US" b="0" i="0" dirty="0">
                <a:solidFill>
                  <a:srgbClr val="212121"/>
                </a:solidFill>
                <a:effectLst/>
                <a:latin typeface="+mn-lt"/>
              </a:rPr>
              <a:t> </a:t>
            </a:r>
            <a:r>
              <a:rPr lang="en-US" b="0" i="0" dirty="0" err="1">
                <a:solidFill>
                  <a:srgbClr val="212121"/>
                </a:solidFill>
                <a:effectLst/>
                <a:latin typeface="+mn-lt"/>
              </a:rPr>
              <a:t>cenderung</a:t>
            </a:r>
            <a:r>
              <a:rPr lang="en-US" b="0" i="0" dirty="0">
                <a:solidFill>
                  <a:srgbClr val="212121"/>
                </a:solidFill>
                <a:effectLst/>
                <a:latin typeface="+mn-lt"/>
              </a:rPr>
              <a:t> normal.</a:t>
            </a:r>
          </a:p>
        </p:txBody>
      </p:sp>
    </p:spTree>
    <p:extLst>
      <p:ext uri="{BB962C8B-B14F-4D97-AF65-F5344CB8AC3E}">
        <p14:creationId xmlns:p14="http://schemas.microsoft.com/office/powerpoint/2010/main" val="973925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Univariate Analysis (Category)</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2" name="TextBox 1">
            <a:extLst>
              <a:ext uri="{FF2B5EF4-FFF2-40B4-BE49-F238E27FC236}">
                <a16:creationId xmlns:a16="http://schemas.microsoft.com/office/drawing/2014/main" id="{0A0D634E-AB17-C8DD-C326-C32AAC20309F}"/>
              </a:ext>
            </a:extLst>
          </p:cNvPr>
          <p:cNvSpPr txBox="1"/>
          <p:nvPr/>
        </p:nvSpPr>
        <p:spPr>
          <a:xfrm>
            <a:off x="5369935" y="1536315"/>
            <a:ext cx="3060129" cy="2462213"/>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a:solidFill>
                  <a:srgbClr val="212121"/>
                </a:solidFill>
                <a:effectLst/>
                <a:latin typeface="+mn-lt"/>
              </a:rPr>
              <a:t>Perempuan </a:t>
            </a:r>
            <a:r>
              <a:rPr lang="en-US" b="0" i="0" dirty="0" err="1">
                <a:solidFill>
                  <a:srgbClr val="212121"/>
                </a:solidFill>
                <a:effectLst/>
                <a:latin typeface="+mn-lt"/>
              </a:rPr>
              <a:t>lebih</a:t>
            </a:r>
            <a:r>
              <a:rPr lang="en-US" b="0" i="0" dirty="0">
                <a:solidFill>
                  <a:srgbClr val="212121"/>
                </a:solidFill>
                <a:effectLst/>
                <a:latin typeface="+mn-lt"/>
              </a:rPr>
              <a:t> </a:t>
            </a:r>
            <a:r>
              <a:rPr lang="en-US" b="0" i="0" dirty="0" err="1">
                <a:solidFill>
                  <a:srgbClr val="212121"/>
                </a:solidFill>
                <a:effectLst/>
                <a:latin typeface="+mn-lt"/>
              </a:rPr>
              <a:t>banyak</a:t>
            </a:r>
            <a:r>
              <a:rPr lang="en-US" b="0" i="0" dirty="0">
                <a:solidFill>
                  <a:srgbClr val="212121"/>
                </a:solidFill>
                <a:effectLst/>
                <a:latin typeface="+mn-lt"/>
              </a:rPr>
              <a:t> </a:t>
            </a:r>
            <a:r>
              <a:rPr lang="en-US" b="0" i="0" dirty="0" err="1">
                <a:solidFill>
                  <a:srgbClr val="212121"/>
                </a:solidFill>
                <a:effectLst/>
                <a:latin typeface="+mn-lt"/>
              </a:rPr>
              <a:t>melakukan</a:t>
            </a:r>
            <a:r>
              <a:rPr lang="en-US" b="0" i="0" dirty="0">
                <a:solidFill>
                  <a:srgbClr val="212121"/>
                </a:solidFill>
                <a:effectLst/>
                <a:latin typeface="+mn-lt"/>
              </a:rPr>
              <a:t> </a:t>
            </a:r>
            <a:r>
              <a:rPr lang="en-US" b="0" i="0" dirty="0" err="1">
                <a:solidFill>
                  <a:srgbClr val="212121"/>
                </a:solidFill>
                <a:effectLst/>
                <a:latin typeface="+mn-lt"/>
              </a:rPr>
              <a:t>klik</a:t>
            </a:r>
            <a:r>
              <a:rPr lang="en-US" b="0" i="0" dirty="0">
                <a:solidFill>
                  <a:srgbClr val="212121"/>
                </a:solidFill>
                <a:effectLst/>
                <a:latin typeface="+mn-lt"/>
              </a:rPr>
              <a:t> </a:t>
            </a:r>
            <a:r>
              <a:rPr lang="en-US" b="0" i="0" dirty="0" err="1">
                <a:solidFill>
                  <a:srgbClr val="212121"/>
                </a:solidFill>
                <a:effectLst/>
                <a:latin typeface="+mn-lt"/>
              </a:rPr>
              <a:t>iklan</a:t>
            </a:r>
            <a:endParaRPr lang="en-US" b="0" i="0" dirty="0">
              <a:solidFill>
                <a:srgbClr val="212121"/>
              </a:solidFill>
              <a:effectLst/>
              <a:latin typeface="+mn-lt"/>
            </a:endParaRPr>
          </a:p>
          <a:p>
            <a:pPr marL="285750" indent="-285750" algn="l">
              <a:buFont typeface="Arial" panose="020B0604020202020204" pitchFamily="34" charset="0"/>
              <a:buChar char="•"/>
            </a:pPr>
            <a:endParaRPr lang="en-US" dirty="0">
              <a:solidFill>
                <a:srgbClr val="212121"/>
              </a:solidFill>
              <a:latin typeface="+mn-lt"/>
            </a:endParaRPr>
          </a:p>
          <a:p>
            <a:pPr marL="285750" indent="-285750" algn="l">
              <a:buFont typeface="Arial" panose="020B0604020202020204" pitchFamily="34" charset="0"/>
              <a:buChar char="•"/>
            </a:pPr>
            <a:r>
              <a:rPr lang="en-US" dirty="0" err="1">
                <a:solidFill>
                  <a:srgbClr val="212121"/>
                </a:solidFill>
                <a:latin typeface="+mn-lt"/>
              </a:rPr>
              <a:t>Perbedaan</a:t>
            </a:r>
            <a:r>
              <a:rPr lang="en-US" dirty="0">
                <a:solidFill>
                  <a:srgbClr val="212121"/>
                </a:solidFill>
                <a:latin typeface="+mn-lt"/>
              </a:rPr>
              <a:t> tipis </a:t>
            </a:r>
            <a:r>
              <a:rPr lang="en-US" dirty="0" err="1">
                <a:solidFill>
                  <a:srgbClr val="212121"/>
                </a:solidFill>
                <a:latin typeface="+mn-lt"/>
              </a:rPr>
              <a:t>antara</a:t>
            </a:r>
            <a:r>
              <a:rPr lang="en-US" dirty="0">
                <a:solidFill>
                  <a:srgbClr val="212121"/>
                </a:solidFill>
                <a:latin typeface="+mn-lt"/>
              </a:rPr>
              <a:t> customer yang </a:t>
            </a:r>
            <a:r>
              <a:rPr lang="en-US" dirty="0" err="1">
                <a:solidFill>
                  <a:srgbClr val="212121"/>
                </a:solidFill>
                <a:latin typeface="+mn-lt"/>
              </a:rPr>
              <a:t>melakukan</a:t>
            </a:r>
            <a:r>
              <a:rPr lang="en-US" dirty="0">
                <a:solidFill>
                  <a:srgbClr val="212121"/>
                </a:solidFill>
                <a:latin typeface="+mn-lt"/>
              </a:rPr>
              <a:t> </a:t>
            </a:r>
            <a:r>
              <a:rPr lang="en-US" dirty="0" err="1">
                <a:solidFill>
                  <a:srgbClr val="212121"/>
                </a:solidFill>
                <a:latin typeface="+mn-lt"/>
              </a:rPr>
              <a:t>klik</a:t>
            </a:r>
            <a:r>
              <a:rPr lang="en-US" dirty="0">
                <a:solidFill>
                  <a:srgbClr val="212121"/>
                </a:solidFill>
                <a:latin typeface="+mn-lt"/>
              </a:rPr>
              <a:t> dan </a:t>
            </a:r>
            <a:r>
              <a:rPr lang="en-US" dirty="0" err="1">
                <a:solidFill>
                  <a:srgbClr val="212121"/>
                </a:solidFill>
                <a:latin typeface="+mn-lt"/>
              </a:rPr>
              <a:t>tidak</a:t>
            </a:r>
            <a:r>
              <a:rPr lang="en-US" dirty="0">
                <a:solidFill>
                  <a:srgbClr val="212121"/>
                </a:solidFill>
                <a:latin typeface="+mn-lt"/>
              </a:rPr>
              <a:t> hamper </a:t>
            </a:r>
            <a:r>
              <a:rPr lang="en-US" dirty="0" err="1">
                <a:solidFill>
                  <a:srgbClr val="212121"/>
                </a:solidFill>
                <a:latin typeface="+mn-lt"/>
              </a:rPr>
              <a:t>sama</a:t>
            </a:r>
            <a:r>
              <a:rPr lang="en-US" dirty="0">
                <a:solidFill>
                  <a:srgbClr val="212121"/>
                </a:solidFill>
                <a:latin typeface="+mn-lt"/>
              </a:rPr>
              <a:t> </a:t>
            </a:r>
            <a:r>
              <a:rPr lang="en-US" dirty="0" err="1">
                <a:solidFill>
                  <a:srgbClr val="212121"/>
                </a:solidFill>
                <a:latin typeface="+mn-lt"/>
              </a:rPr>
              <a:t>banyak</a:t>
            </a:r>
            <a:endParaRPr lang="en-US" dirty="0">
              <a:solidFill>
                <a:srgbClr val="212121"/>
              </a:solidFill>
              <a:latin typeface="+mn-lt"/>
            </a:endParaRPr>
          </a:p>
          <a:p>
            <a:pPr marL="285750" indent="-285750" algn="l">
              <a:buFont typeface="Arial" panose="020B0604020202020204" pitchFamily="34" charset="0"/>
              <a:buChar char="•"/>
            </a:pPr>
            <a:endParaRPr lang="en-US" b="0" i="0" dirty="0">
              <a:solidFill>
                <a:srgbClr val="212121"/>
              </a:solidFill>
              <a:effectLst/>
              <a:latin typeface="+mn-lt"/>
            </a:endParaRPr>
          </a:p>
          <a:p>
            <a:pPr marL="285750" indent="-285750" algn="l">
              <a:buFont typeface="Arial" panose="020B0604020202020204" pitchFamily="34" charset="0"/>
              <a:buChar char="•"/>
            </a:pPr>
            <a:r>
              <a:rPr lang="en-US" dirty="0">
                <a:solidFill>
                  <a:srgbClr val="212121"/>
                </a:solidFill>
                <a:latin typeface="+mn-lt"/>
              </a:rPr>
              <a:t>Category paling </a:t>
            </a:r>
            <a:r>
              <a:rPr lang="en-US" dirty="0" err="1">
                <a:solidFill>
                  <a:srgbClr val="212121"/>
                </a:solidFill>
                <a:latin typeface="+mn-lt"/>
              </a:rPr>
              <a:t>banyak</a:t>
            </a:r>
            <a:r>
              <a:rPr lang="en-US" dirty="0">
                <a:solidFill>
                  <a:srgbClr val="212121"/>
                </a:solidFill>
                <a:latin typeface="+mn-lt"/>
              </a:rPr>
              <a:t> </a:t>
            </a:r>
            <a:r>
              <a:rPr lang="en-US" dirty="0" err="1">
                <a:solidFill>
                  <a:srgbClr val="212121"/>
                </a:solidFill>
                <a:latin typeface="+mn-lt"/>
              </a:rPr>
              <a:t>diminati</a:t>
            </a:r>
            <a:r>
              <a:rPr lang="en-US" dirty="0">
                <a:solidFill>
                  <a:srgbClr val="212121"/>
                </a:solidFill>
                <a:latin typeface="+mn-lt"/>
              </a:rPr>
              <a:t> </a:t>
            </a:r>
            <a:r>
              <a:rPr lang="en-US" dirty="0" err="1">
                <a:solidFill>
                  <a:srgbClr val="212121"/>
                </a:solidFill>
                <a:latin typeface="+mn-lt"/>
              </a:rPr>
              <a:t>adalah</a:t>
            </a:r>
            <a:r>
              <a:rPr lang="en-US" dirty="0">
                <a:solidFill>
                  <a:srgbClr val="212121"/>
                </a:solidFill>
                <a:latin typeface="+mn-lt"/>
              </a:rPr>
              <a:t> </a:t>
            </a:r>
            <a:r>
              <a:rPr lang="en-US" b="1" dirty="0" err="1">
                <a:solidFill>
                  <a:srgbClr val="212121"/>
                </a:solidFill>
                <a:latin typeface="+mn-lt"/>
              </a:rPr>
              <a:t>Otomotif</a:t>
            </a:r>
            <a:r>
              <a:rPr lang="en-US" b="1" dirty="0">
                <a:solidFill>
                  <a:srgbClr val="212121"/>
                </a:solidFill>
                <a:latin typeface="+mn-lt"/>
              </a:rPr>
              <a:t>, House, Health, </a:t>
            </a:r>
            <a:r>
              <a:rPr lang="en-US" dirty="0">
                <a:solidFill>
                  <a:srgbClr val="212121"/>
                </a:solidFill>
                <a:latin typeface="+mn-lt"/>
              </a:rPr>
              <a:t>dan </a:t>
            </a:r>
            <a:r>
              <a:rPr lang="en-US" b="1" dirty="0">
                <a:solidFill>
                  <a:srgbClr val="212121"/>
                </a:solidFill>
                <a:latin typeface="+mn-lt"/>
              </a:rPr>
              <a:t>Fashion</a:t>
            </a:r>
            <a:endParaRPr lang="en-US" b="0" i="0" dirty="0">
              <a:solidFill>
                <a:srgbClr val="212121"/>
              </a:solidFill>
              <a:effectLst/>
              <a:latin typeface="+mn-lt"/>
            </a:endParaRPr>
          </a:p>
        </p:txBody>
      </p:sp>
      <p:pic>
        <p:nvPicPr>
          <p:cNvPr id="5" name="Picture 4">
            <a:extLst>
              <a:ext uri="{FF2B5EF4-FFF2-40B4-BE49-F238E27FC236}">
                <a16:creationId xmlns:a16="http://schemas.microsoft.com/office/drawing/2014/main" id="{4A82580B-5A7A-6ECD-4908-AEEA49020D41}"/>
              </a:ext>
            </a:extLst>
          </p:cNvPr>
          <p:cNvPicPr>
            <a:picLocks noChangeAspect="1"/>
          </p:cNvPicPr>
          <p:nvPr/>
        </p:nvPicPr>
        <p:blipFill>
          <a:blip r:embed="rId4"/>
          <a:stretch>
            <a:fillRect/>
          </a:stretch>
        </p:blipFill>
        <p:spPr>
          <a:xfrm>
            <a:off x="235941" y="1536315"/>
            <a:ext cx="4930475" cy="3046661"/>
          </a:xfrm>
          <a:prstGeom prst="rect">
            <a:avLst/>
          </a:prstGeom>
          <a:ln>
            <a:solidFill>
              <a:schemeClr val="tx1"/>
            </a:solidFill>
          </a:ln>
        </p:spPr>
      </p:pic>
    </p:spTree>
    <p:extLst>
      <p:ext uri="{BB962C8B-B14F-4D97-AF65-F5344CB8AC3E}">
        <p14:creationId xmlns:p14="http://schemas.microsoft.com/office/powerpoint/2010/main" val="3588614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Bivariate Analysis</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5242959" y="1691063"/>
            <a:ext cx="3697059" cy="2893100"/>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a:solidFill>
                  <a:srgbClr val="212121"/>
                </a:solidFill>
                <a:effectLst/>
                <a:highlight>
                  <a:srgbClr val="FFFFFF"/>
                </a:highlight>
                <a:latin typeface="+mn-lt"/>
              </a:rPr>
              <a:t>Customer yang </a:t>
            </a:r>
            <a:r>
              <a:rPr lang="en-US" b="0" i="0" dirty="0" err="1">
                <a:solidFill>
                  <a:srgbClr val="212121"/>
                </a:solidFill>
                <a:effectLst/>
                <a:highlight>
                  <a:srgbClr val="FFFFFF"/>
                </a:highlight>
                <a:latin typeface="+mn-lt"/>
              </a:rPr>
              <a:t>tidak</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mengklik</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iklan</a:t>
            </a:r>
            <a:r>
              <a:rPr lang="en-US" b="0" i="0" dirty="0">
                <a:solidFill>
                  <a:srgbClr val="212121"/>
                </a:solidFill>
                <a:effectLst/>
                <a:highlight>
                  <a:srgbClr val="FFFFFF"/>
                </a:highlight>
                <a:latin typeface="+mn-lt"/>
              </a:rPr>
              <a:t> (No) </a:t>
            </a:r>
            <a:r>
              <a:rPr lang="en-US" b="0" i="0" dirty="0" err="1">
                <a:solidFill>
                  <a:srgbClr val="212121"/>
                </a:solidFill>
                <a:effectLst/>
                <a:highlight>
                  <a:srgbClr val="FFFFFF"/>
                </a:highlight>
                <a:latin typeface="+mn-lt"/>
              </a:rPr>
              <a:t>cenderung</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menghabiskan</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lebih</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banyak</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waktu</a:t>
            </a:r>
            <a:r>
              <a:rPr lang="en-US" b="0" i="0" dirty="0">
                <a:solidFill>
                  <a:srgbClr val="212121"/>
                </a:solidFill>
                <a:effectLst/>
                <a:highlight>
                  <a:srgbClr val="FFFFFF"/>
                </a:highlight>
                <a:latin typeface="+mn-lt"/>
              </a:rPr>
              <a:t> di situs, </a:t>
            </a:r>
            <a:r>
              <a:rPr lang="en-US" b="0" i="0" dirty="0" err="1">
                <a:solidFill>
                  <a:srgbClr val="212121"/>
                </a:solidFill>
                <a:effectLst/>
                <a:highlight>
                  <a:srgbClr val="FFFFFF"/>
                </a:highlight>
                <a:latin typeface="+mn-lt"/>
              </a:rPr>
              <a:t>dengan</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distribusi</a:t>
            </a:r>
            <a:r>
              <a:rPr lang="en-US" b="0" i="0" dirty="0">
                <a:solidFill>
                  <a:srgbClr val="212121"/>
                </a:solidFill>
                <a:effectLst/>
                <a:highlight>
                  <a:srgbClr val="FFFFFF"/>
                </a:highlight>
                <a:latin typeface="+mn-lt"/>
              </a:rPr>
              <a:t> yang </a:t>
            </a:r>
            <a:r>
              <a:rPr lang="en-US" b="0" i="0" dirty="0" err="1">
                <a:solidFill>
                  <a:srgbClr val="212121"/>
                </a:solidFill>
                <a:effectLst/>
                <a:highlight>
                  <a:srgbClr val="FFFFFF"/>
                </a:highlight>
                <a:latin typeface="+mn-lt"/>
              </a:rPr>
              <a:t>lebih</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luas</a:t>
            </a:r>
            <a:r>
              <a:rPr lang="en-US" b="0" i="0" dirty="0">
                <a:solidFill>
                  <a:srgbClr val="212121"/>
                </a:solidFill>
                <a:effectLst/>
                <a:highlight>
                  <a:srgbClr val="FFFFFF"/>
                </a:highlight>
                <a:latin typeface="+mn-lt"/>
              </a:rPr>
              <a:t> di </a:t>
            </a:r>
            <a:r>
              <a:rPr lang="en-US" b="0" i="0" dirty="0" err="1">
                <a:solidFill>
                  <a:srgbClr val="212121"/>
                </a:solidFill>
                <a:effectLst/>
                <a:highlight>
                  <a:srgbClr val="FFFFFF"/>
                </a:highlight>
                <a:latin typeface="+mn-lt"/>
              </a:rPr>
              <a:t>bagian</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atas</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Pengguna</a:t>
            </a:r>
            <a:r>
              <a:rPr lang="en-US" b="0" i="0" dirty="0">
                <a:solidFill>
                  <a:srgbClr val="212121"/>
                </a:solidFill>
                <a:effectLst/>
                <a:highlight>
                  <a:srgbClr val="FFFFFF"/>
                </a:highlight>
                <a:latin typeface="+mn-lt"/>
              </a:rPr>
              <a:t> yang </a:t>
            </a:r>
            <a:r>
              <a:rPr lang="en-US" b="0" i="0" dirty="0" err="1">
                <a:solidFill>
                  <a:srgbClr val="212121"/>
                </a:solidFill>
                <a:effectLst/>
                <a:highlight>
                  <a:srgbClr val="FFFFFF"/>
                </a:highlight>
                <a:latin typeface="+mn-lt"/>
              </a:rPr>
              <a:t>mengklik</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iklan</a:t>
            </a:r>
            <a:r>
              <a:rPr lang="en-US" b="0" i="0" dirty="0">
                <a:solidFill>
                  <a:srgbClr val="212121"/>
                </a:solidFill>
                <a:effectLst/>
                <a:highlight>
                  <a:srgbClr val="FFFFFF"/>
                </a:highlight>
                <a:latin typeface="+mn-lt"/>
              </a:rPr>
              <a:t> (Yes) </a:t>
            </a:r>
            <a:r>
              <a:rPr lang="en-US" b="0" i="0" dirty="0" err="1">
                <a:solidFill>
                  <a:srgbClr val="212121"/>
                </a:solidFill>
                <a:effectLst/>
                <a:highlight>
                  <a:srgbClr val="FFFFFF"/>
                </a:highlight>
                <a:latin typeface="+mn-lt"/>
              </a:rPr>
              <a:t>menghabiskan</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waktu</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lebih</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sedikit</a:t>
            </a:r>
            <a:r>
              <a:rPr lang="en-US" b="0" i="0" dirty="0">
                <a:solidFill>
                  <a:srgbClr val="212121"/>
                </a:solidFill>
                <a:effectLst/>
                <a:highlight>
                  <a:srgbClr val="FFFFFF"/>
                </a:highlight>
                <a:latin typeface="+mn-lt"/>
              </a:rPr>
              <a:t> di situs, </a:t>
            </a:r>
            <a:r>
              <a:rPr lang="en-US" b="0" i="0" dirty="0" err="1">
                <a:solidFill>
                  <a:srgbClr val="212121"/>
                </a:solidFill>
                <a:effectLst/>
                <a:highlight>
                  <a:srgbClr val="FFFFFF"/>
                </a:highlight>
                <a:latin typeface="+mn-lt"/>
              </a:rPr>
              <a:t>dengan</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distribusi</a:t>
            </a:r>
            <a:r>
              <a:rPr lang="en-US" b="0" i="0" dirty="0">
                <a:solidFill>
                  <a:srgbClr val="212121"/>
                </a:solidFill>
                <a:effectLst/>
                <a:highlight>
                  <a:srgbClr val="FFFFFF"/>
                </a:highlight>
                <a:latin typeface="+mn-lt"/>
              </a:rPr>
              <a:t> yang </a:t>
            </a:r>
            <a:r>
              <a:rPr lang="en-US" b="0" i="0" dirty="0" err="1">
                <a:solidFill>
                  <a:srgbClr val="212121"/>
                </a:solidFill>
                <a:effectLst/>
                <a:highlight>
                  <a:srgbClr val="FFFFFF"/>
                </a:highlight>
                <a:latin typeface="+mn-lt"/>
              </a:rPr>
              <a:t>lebih</a:t>
            </a:r>
            <a:r>
              <a:rPr lang="en-US" b="0" i="0" dirty="0">
                <a:solidFill>
                  <a:srgbClr val="212121"/>
                </a:solidFill>
                <a:effectLst/>
                <a:highlight>
                  <a:srgbClr val="FFFFFF"/>
                </a:highlight>
                <a:latin typeface="+mn-lt"/>
              </a:rPr>
              <a:t> </a:t>
            </a:r>
            <a:r>
              <a:rPr lang="en-US" b="0" i="0" dirty="0" err="1">
                <a:solidFill>
                  <a:srgbClr val="212121"/>
                </a:solidFill>
                <a:effectLst/>
                <a:highlight>
                  <a:srgbClr val="FFFFFF"/>
                </a:highlight>
                <a:latin typeface="+mn-lt"/>
              </a:rPr>
              <a:t>kecil</a:t>
            </a:r>
            <a:r>
              <a:rPr lang="en-US" b="0" i="0" dirty="0">
                <a:solidFill>
                  <a:srgbClr val="212121"/>
                </a:solidFill>
                <a:effectLst/>
                <a:highlight>
                  <a:srgbClr val="FFFFFF"/>
                </a:highlight>
                <a:latin typeface="+mn-lt"/>
              </a:rPr>
              <a:t>.</a:t>
            </a:r>
          </a:p>
          <a:p>
            <a:pPr marL="285750" indent="-285750" algn="l">
              <a:buFont typeface="Arial" panose="020B0604020202020204" pitchFamily="34" charset="0"/>
              <a:buChar char="•"/>
            </a:pPr>
            <a:endParaRPr lang="en-US" b="0" i="0" dirty="0">
              <a:solidFill>
                <a:srgbClr val="212121"/>
              </a:solidFill>
              <a:effectLst/>
              <a:highlight>
                <a:srgbClr val="FFFFFF"/>
              </a:highlight>
              <a:latin typeface="+mn-lt"/>
            </a:endParaRPr>
          </a:p>
          <a:p>
            <a:pPr marL="285750" indent="-285750" algn="l">
              <a:buFont typeface="Arial" panose="020B0604020202020204" pitchFamily="34" charset="0"/>
              <a:buChar char="•"/>
            </a:pPr>
            <a:r>
              <a:rPr lang="en-US" b="0" i="0" dirty="0">
                <a:solidFill>
                  <a:srgbClr val="212121"/>
                </a:solidFill>
                <a:effectLst/>
                <a:highlight>
                  <a:srgbClr val="FFFFFF"/>
                </a:highlight>
                <a:latin typeface="Roboto" panose="02000000000000000000" pitchFamily="2" charset="0"/>
              </a:rPr>
              <a:t>Customer  yang </a:t>
            </a:r>
            <a:r>
              <a:rPr lang="en-US" b="0" i="0" dirty="0" err="1">
                <a:solidFill>
                  <a:srgbClr val="212121"/>
                </a:solidFill>
                <a:effectLst/>
                <a:highlight>
                  <a:srgbClr val="FFFFFF"/>
                </a:highlight>
                <a:latin typeface="Roboto" panose="02000000000000000000" pitchFamily="2" charset="0"/>
              </a:rPr>
              <a:t>tidak</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mengklik</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iklan</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memiliki</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pendapatan</a:t>
            </a:r>
            <a:r>
              <a:rPr lang="en-US" b="0" i="0" dirty="0">
                <a:solidFill>
                  <a:srgbClr val="212121"/>
                </a:solidFill>
                <a:effectLst/>
                <a:highlight>
                  <a:srgbClr val="FFFFFF"/>
                </a:highlight>
                <a:latin typeface="Roboto" panose="02000000000000000000" pitchFamily="2" charset="0"/>
              </a:rPr>
              <a:t> area yang </a:t>
            </a:r>
            <a:r>
              <a:rPr lang="en-US" b="0" i="0" dirty="0" err="1">
                <a:solidFill>
                  <a:srgbClr val="212121"/>
                </a:solidFill>
                <a:effectLst/>
                <a:highlight>
                  <a:srgbClr val="FFFFFF"/>
                </a:highlight>
                <a:latin typeface="Roboto" panose="02000000000000000000" pitchFamily="2" charset="0"/>
              </a:rPr>
              <a:t>cenderung</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lebih</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tinggi</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dengan</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distribusi</a:t>
            </a:r>
            <a:r>
              <a:rPr lang="en-US" b="0" i="0" dirty="0">
                <a:solidFill>
                  <a:srgbClr val="212121"/>
                </a:solidFill>
                <a:effectLst/>
                <a:highlight>
                  <a:srgbClr val="FFFFFF"/>
                </a:highlight>
                <a:latin typeface="Roboto" panose="02000000000000000000" pitchFamily="2" charset="0"/>
              </a:rPr>
              <a:t> yang </a:t>
            </a:r>
            <a:r>
              <a:rPr lang="en-US" b="0" i="0" dirty="0" err="1">
                <a:solidFill>
                  <a:srgbClr val="212121"/>
                </a:solidFill>
                <a:effectLst/>
                <a:highlight>
                  <a:srgbClr val="FFFFFF"/>
                </a:highlight>
                <a:latin typeface="Roboto" panose="02000000000000000000" pitchFamily="2" charset="0"/>
              </a:rPr>
              <a:t>lebih</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besar</a:t>
            </a:r>
            <a:r>
              <a:rPr lang="en-US" b="0" i="0" dirty="0">
                <a:solidFill>
                  <a:srgbClr val="212121"/>
                </a:solidFill>
                <a:effectLst/>
                <a:highlight>
                  <a:srgbClr val="FFFFFF"/>
                </a:highlight>
                <a:latin typeface="Roboto" panose="02000000000000000000" pitchFamily="2" charset="0"/>
              </a:rPr>
              <a:t> di </a:t>
            </a:r>
            <a:r>
              <a:rPr lang="en-US" b="0" i="0" dirty="0" err="1">
                <a:solidFill>
                  <a:srgbClr val="212121"/>
                </a:solidFill>
                <a:effectLst/>
                <a:highlight>
                  <a:srgbClr val="FFFFFF"/>
                </a:highlight>
                <a:latin typeface="Roboto" panose="02000000000000000000" pitchFamily="2" charset="0"/>
              </a:rPr>
              <a:t>bagian</a:t>
            </a:r>
            <a:r>
              <a:rPr lang="en-US" b="0" i="0" dirty="0">
                <a:solidFill>
                  <a:srgbClr val="212121"/>
                </a:solidFill>
                <a:effectLst/>
                <a:highlight>
                  <a:srgbClr val="FFFFFF"/>
                </a:highlight>
                <a:latin typeface="Roboto" panose="02000000000000000000" pitchFamily="2" charset="0"/>
              </a:rPr>
              <a:t> </a:t>
            </a:r>
            <a:r>
              <a:rPr lang="en-US" b="0" i="0" dirty="0" err="1">
                <a:solidFill>
                  <a:srgbClr val="212121"/>
                </a:solidFill>
                <a:effectLst/>
                <a:highlight>
                  <a:srgbClr val="FFFFFF"/>
                </a:highlight>
                <a:latin typeface="Roboto" panose="02000000000000000000" pitchFamily="2" charset="0"/>
              </a:rPr>
              <a:t>atas</a:t>
            </a:r>
            <a:r>
              <a:rPr lang="en-US" b="0" i="0" dirty="0">
                <a:solidFill>
                  <a:srgbClr val="212121"/>
                </a:solidFill>
                <a:effectLst/>
                <a:highlight>
                  <a:srgbClr val="FFFFFF"/>
                </a:highlight>
                <a:latin typeface="Roboto" panose="02000000000000000000" pitchFamily="2" charset="0"/>
              </a:rPr>
              <a:t>.</a:t>
            </a:r>
            <a:endParaRPr lang="en-US" b="0" i="0" dirty="0">
              <a:solidFill>
                <a:srgbClr val="212121"/>
              </a:solidFill>
              <a:effectLst/>
              <a:latin typeface="+mn-lt"/>
            </a:endParaRPr>
          </a:p>
        </p:txBody>
      </p:sp>
      <p:pic>
        <p:nvPicPr>
          <p:cNvPr id="3" name="Picture 2">
            <a:extLst>
              <a:ext uri="{FF2B5EF4-FFF2-40B4-BE49-F238E27FC236}">
                <a16:creationId xmlns:a16="http://schemas.microsoft.com/office/drawing/2014/main" id="{AD66D237-C1E1-8B78-72A4-DEFCC1DC2A41}"/>
              </a:ext>
            </a:extLst>
          </p:cNvPr>
          <p:cNvPicPr>
            <a:picLocks noChangeAspect="1"/>
          </p:cNvPicPr>
          <p:nvPr/>
        </p:nvPicPr>
        <p:blipFill>
          <a:blip r:embed="rId4"/>
          <a:stretch>
            <a:fillRect/>
          </a:stretch>
        </p:blipFill>
        <p:spPr>
          <a:xfrm>
            <a:off x="241304" y="1534213"/>
            <a:ext cx="4885732" cy="3238485"/>
          </a:xfrm>
          <a:prstGeom prst="rect">
            <a:avLst/>
          </a:prstGeom>
          <a:ln>
            <a:solidFill>
              <a:schemeClr val="tx1"/>
            </a:solidFill>
          </a:ln>
        </p:spPr>
      </p:pic>
    </p:spTree>
    <p:extLst>
      <p:ext uri="{BB962C8B-B14F-4D97-AF65-F5344CB8AC3E}">
        <p14:creationId xmlns:p14="http://schemas.microsoft.com/office/powerpoint/2010/main" val="4083182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4" name="Google Shape;114;p27"/>
          <p:cNvSpPr txBox="1">
            <a:spLocks noGrp="1"/>
          </p:cNvSpPr>
          <p:nvPr>
            <p:ph type="body" idx="1"/>
          </p:nvPr>
        </p:nvSpPr>
        <p:spPr>
          <a:xfrm>
            <a:off x="0" y="560524"/>
            <a:ext cx="9144000" cy="4212175"/>
          </a:xfrm>
          <a:prstGeom prst="rect">
            <a:avLst/>
          </a:prstGeom>
        </p:spPr>
        <p:txBody>
          <a:bodyPr spcFirstLastPara="1" wrap="square" lIns="91425" tIns="91425" rIns="91425" bIns="91425" anchor="t" anchorCtr="0">
            <a:normAutofit/>
          </a:bodyPr>
          <a:lstStyle/>
          <a:p>
            <a:pPr marL="133350" lvl="0" indent="0" algn="ctr" rtl="0">
              <a:lnSpc>
                <a:spcPct val="150000"/>
              </a:lnSpc>
              <a:spcBef>
                <a:spcPts val="0"/>
              </a:spcBef>
              <a:spcAft>
                <a:spcPts val="0"/>
              </a:spcAft>
              <a:buClr>
                <a:schemeClr val="dk1"/>
              </a:buClr>
              <a:buSzPts val="1500"/>
              <a:buNone/>
            </a:pPr>
            <a:r>
              <a:rPr lang="en-US" sz="1500" b="1" dirty="0">
                <a:solidFill>
                  <a:schemeClr val="dk1"/>
                </a:solidFill>
              </a:rPr>
              <a:t>Exploratory Data Analysis</a:t>
            </a:r>
          </a:p>
          <a:p>
            <a:pPr marL="133350" lvl="0" indent="0" algn="l" rtl="0">
              <a:lnSpc>
                <a:spcPct val="200000"/>
              </a:lnSpc>
              <a:spcBef>
                <a:spcPts val="0"/>
              </a:spcBef>
              <a:spcAft>
                <a:spcPts val="0"/>
              </a:spcAft>
              <a:buClr>
                <a:schemeClr val="dk1"/>
              </a:buClr>
              <a:buSzPts val="1500"/>
              <a:buNone/>
            </a:pPr>
            <a:r>
              <a:rPr lang="en-US" sz="1500" b="1" dirty="0">
                <a:solidFill>
                  <a:schemeClr val="dk1"/>
                </a:solidFill>
              </a:rPr>
              <a:t>Multivariate Analysis</a:t>
            </a:r>
            <a:endParaRPr sz="1500" b="1"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4054239" y="1491460"/>
            <a:ext cx="5188236" cy="2862322"/>
          </a:xfrm>
          <a:prstGeom prst="rect">
            <a:avLst/>
          </a:prstGeom>
          <a:noFill/>
        </p:spPr>
        <p:txBody>
          <a:bodyPr wrap="square">
            <a:spAutoFit/>
          </a:bodyPr>
          <a:lstStyle/>
          <a:p>
            <a:pPr algn="l"/>
            <a:r>
              <a:rPr lang="en-US" sz="1200" b="0" i="0" dirty="0">
                <a:solidFill>
                  <a:srgbClr val="212121"/>
                </a:solidFill>
                <a:effectLst/>
                <a:latin typeface="+mn-lt"/>
              </a:rPr>
              <a:t>Key Takeaways:</a:t>
            </a:r>
          </a:p>
          <a:p>
            <a:pPr marL="285750" indent="-285750" algn="l">
              <a:buFont typeface="Arial" panose="020B0604020202020204" pitchFamily="34" charset="0"/>
              <a:buChar char="•"/>
            </a:pPr>
            <a:r>
              <a:rPr lang="en-US" sz="1200" b="1" i="0" dirty="0">
                <a:solidFill>
                  <a:srgbClr val="212121"/>
                </a:solidFill>
                <a:effectLst/>
                <a:highlight>
                  <a:srgbClr val="FFFFFF"/>
                </a:highlight>
                <a:latin typeface="+mn-lt"/>
              </a:rPr>
              <a:t>Daily Time Spent on Site</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memiliki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korelasi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positif</a:t>
            </a:r>
            <a:r>
              <a:rPr lang="en-US" sz="1200" b="0" i="0" dirty="0">
                <a:solidFill>
                  <a:srgbClr val="212121"/>
                </a:solidFill>
                <a:effectLst/>
                <a:highlight>
                  <a:srgbClr val="FFFFFF"/>
                </a:highlight>
                <a:latin typeface="+mn-lt"/>
              </a:rPr>
              <a:t> yang </a:t>
            </a:r>
            <a:r>
              <a:rPr lang="en-US" sz="1200" b="0" i="0" dirty="0" err="1">
                <a:solidFill>
                  <a:srgbClr val="212121"/>
                </a:solidFill>
                <a:effectLst/>
                <a:highlight>
                  <a:srgbClr val="FFFFFF"/>
                </a:highlight>
                <a:latin typeface="+mn-lt"/>
              </a:rPr>
              <a:t>cukup</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kuat</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1" i="0" dirty="0">
                <a:solidFill>
                  <a:srgbClr val="212121"/>
                </a:solidFill>
                <a:effectLst/>
                <a:highlight>
                  <a:srgbClr val="FFFFFF"/>
                </a:highlight>
                <a:latin typeface="+mn-lt"/>
              </a:rPr>
              <a:t>Daily Internet Usage</a:t>
            </a:r>
            <a:r>
              <a:rPr lang="en-US" sz="1200" b="0" i="0" dirty="0">
                <a:solidFill>
                  <a:srgbClr val="212121"/>
                </a:solidFill>
                <a:effectLst/>
                <a:highlight>
                  <a:srgbClr val="FFFFFF"/>
                </a:highlight>
                <a:latin typeface="+mn-lt"/>
              </a:rPr>
              <a:t> (0.51), </a:t>
            </a:r>
            <a:r>
              <a:rPr lang="en-US" sz="1200" b="0" i="0" dirty="0" err="1">
                <a:solidFill>
                  <a:srgbClr val="212121"/>
                </a:solidFill>
                <a:effectLst/>
                <a:highlight>
                  <a:srgbClr val="FFFFFF"/>
                </a:highlight>
                <a:latin typeface="+mn-lt"/>
              </a:rPr>
              <a:t>menunjukkan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bahwa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semakin</a:t>
            </a:r>
            <a:r>
              <a:rPr lang="en-US" sz="1200" b="0" i="0" dirty="0">
                <a:solidFill>
                  <a:srgbClr val="212121"/>
                </a:solidFill>
                <a:effectLst/>
                <a:highlight>
                  <a:srgbClr val="FFFFFF"/>
                </a:highlight>
                <a:latin typeface="+mn-lt"/>
              </a:rPr>
              <a:t> lama </a:t>
            </a:r>
            <a:r>
              <a:rPr lang="en-US" sz="1200" b="0" i="0" dirty="0" err="1">
                <a:solidFill>
                  <a:srgbClr val="212121"/>
                </a:solidFill>
                <a:effectLst/>
                <a:highlight>
                  <a:srgbClr val="FFFFFF"/>
                </a:highlight>
                <a:latin typeface="+mn-lt"/>
              </a:rPr>
              <a:t>seseorang</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menghabiskan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waktu</a:t>
            </a:r>
            <a:r>
              <a:rPr lang="en-US" sz="1200" b="0" i="0" dirty="0">
                <a:solidFill>
                  <a:srgbClr val="212121"/>
                </a:solidFill>
                <a:effectLst/>
                <a:highlight>
                  <a:srgbClr val="FFFFFF"/>
                </a:highlight>
                <a:latin typeface="+mn-lt"/>
              </a:rPr>
              <a:t> di internet, </a:t>
            </a:r>
            <a:r>
              <a:rPr lang="en-US" sz="1200" b="0" i="0" dirty="0" err="1">
                <a:solidFill>
                  <a:srgbClr val="212121"/>
                </a:solidFill>
                <a:effectLst/>
                <a:highlight>
                  <a:srgbClr val="FFFFFF"/>
                </a:highlight>
                <a:latin typeface="+mn-lt"/>
              </a:rPr>
              <a:t>semakin</a:t>
            </a:r>
            <a:r>
              <a:rPr lang="en-US" sz="1200" b="0" i="0" dirty="0">
                <a:solidFill>
                  <a:srgbClr val="212121"/>
                </a:solidFill>
                <a:effectLst/>
                <a:highlight>
                  <a:srgbClr val="FFFFFF"/>
                </a:highlight>
                <a:latin typeface="+mn-lt"/>
              </a:rPr>
              <a:t> lama </a:t>
            </a:r>
            <a:r>
              <a:rPr lang="en-US" sz="1200" b="0" i="0" dirty="0" err="1">
                <a:solidFill>
                  <a:srgbClr val="212121"/>
                </a:solidFill>
                <a:effectLst/>
                <a:highlight>
                  <a:srgbClr val="FFFFFF"/>
                </a:highlight>
                <a:latin typeface="+mn-lt"/>
              </a:rPr>
              <a:t>mereka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menghabiskan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waktu</a:t>
            </a:r>
            <a:r>
              <a:rPr lang="en-US" sz="1200" b="0" i="0" dirty="0">
                <a:solidFill>
                  <a:srgbClr val="212121"/>
                </a:solidFill>
                <a:effectLst/>
                <a:highlight>
                  <a:srgbClr val="FFFFFF"/>
                </a:highlight>
                <a:latin typeface="+mn-lt"/>
              </a:rPr>
              <a:t> di situs.</a:t>
            </a:r>
          </a:p>
          <a:p>
            <a:pPr marL="285750" indent="-285750" algn="l">
              <a:buFont typeface="Arial" panose="020B0604020202020204" pitchFamily="34" charset="0"/>
              <a:buChar char="•"/>
            </a:pPr>
            <a:endParaRPr lang="en-US" sz="1200" b="0" i="0" dirty="0">
              <a:solidFill>
                <a:srgbClr val="212121"/>
              </a:solidFill>
              <a:effectLst/>
              <a:highlight>
                <a:srgbClr val="FFFFFF"/>
              </a:highlight>
              <a:latin typeface="+mn-lt"/>
            </a:endParaRPr>
          </a:p>
          <a:p>
            <a:pPr marL="285750" indent="-285750" algn="l">
              <a:buFont typeface="Arial" panose="020B0604020202020204" pitchFamily="34" charset="0"/>
              <a:buChar char="•"/>
            </a:pPr>
            <a:r>
              <a:rPr lang="en-US" sz="1200" b="1" i="0" dirty="0">
                <a:solidFill>
                  <a:srgbClr val="212121"/>
                </a:solidFill>
                <a:effectLst/>
                <a:highlight>
                  <a:srgbClr val="FFFFFF"/>
                </a:highlight>
                <a:latin typeface="+mn-lt"/>
              </a:rPr>
              <a:t>Age</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memiliki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korelasi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negatif</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1" i="0" dirty="0">
                <a:solidFill>
                  <a:srgbClr val="212121"/>
                </a:solidFill>
                <a:effectLst/>
                <a:highlight>
                  <a:srgbClr val="FFFFFF"/>
                </a:highlight>
                <a:latin typeface="+mn-lt"/>
              </a:rPr>
              <a:t>Daily Time Spent on Site</a:t>
            </a:r>
            <a:r>
              <a:rPr lang="en-US" sz="1200" b="0" i="0" dirty="0">
                <a:solidFill>
                  <a:srgbClr val="212121"/>
                </a:solidFill>
                <a:effectLst/>
                <a:highlight>
                  <a:srgbClr val="FFFFFF"/>
                </a:highlight>
                <a:latin typeface="+mn-lt"/>
              </a:rPr>
              <a:t> (-0.33) dan </a:t>
            </a:r>
            <a:r>
              <a:rPr lang="en-US" sz="1200" b="1" i="0" dirty="0">
                <a:solidFill>
                  <a:srgbClr val="212121"/>
                </a:solidFill>
                <a:effectLst/>
                <a:highlight>
                  <a:srgbClr val="FFFFFF"/>
                </a:highlight>
                <a:latin typeface="+mn-lt"/>
              </a:rPr>
              <a:t>Daily Internet Usage</a:t>
            </a:r>
            <a:r>
              <a:rPr lang="en-US" sz="1200" b="0" i="0" dirty="0">
                <a:solidFill>
                  <a:srgbClr val="212121"/>
                </a:solidFill>
                <a:effectLst/>
                <a:highlight>
                  <a:srgbClr val="FFFFFF"/>
                </a:highlight>
                <a:latin typeface="+mn-lt"/>
              </a:rPr>
              <a:t> (-0.37), </a:t>
            </a:r>
            <a:r>
              <a:rPr lang="en-US" sz="1200" b="0" i="0" dirty="0" err="1">
                <a:solidFill>
                  <a:srgbClr val="212121"/>
                </a:solidFill>
                <a:effectLst/>
                <a:highlight>
                  <a:srgbClr val="FFFFFF"/>
                </a:highlight>
                <a:latin typeface="+mn-lt"/>
              </a:rPr>
              <a:t>menunjukkan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bahwa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pengguna</a:t>
            </a:r>
            <a:r>
              <a:rPr lang="en-US" sz="1200" b="0" i="0" dirty="0">
                <a:solidFill>
                  <a:srgbClr val="212121"/>
                </a:solidFill>
                <a:effectLst/>
                <a:highlight>
                  <a:srgbClr val="FFFFFF"/>
                </a:highlight>
                <a:latin typeface="+mn-lt"/>
              </a:rPr>
              <a:t> yang </a:t>
            </a:r>
            <a:r>
              <a:rPr lang="en-US" sz="1200" b="0" i="0" dirty="0" err="1">
                <a:solidFill>
                  <a:srgbClr val="212121"/>
                </a:solidFill>
                <a:effectLst/>
                <a:highlight>
                  <a:srgbClr val="FFFFFF"/>
                </a:highlight>
                <a:latin typeface="+mn-lt"/>
              </a:rPr>
              <a:t>lebih</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tua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cenderung</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menghabiskan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lebih</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sedikit</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waktu</a:t>
            </a:r>
            <a:r>
              <a:rPr lang="en-US" sz="1200" b="0" i="0" dirty="0">
                <a:solidFill>
                  <a:srgbClr val="212121"/>
                </a:solidFill>
                <a:effectLst/>
                <a:highlight>
                  <a:srgbClr val="FFFFFF"/>
                </a:highlight>
                <a:latin typeface="+mn-lt"/>
              </a:rPr>
              <a:t> di situs dan internet </a:t>
            </a:r>
            <a:r>
              <a:rPr lang="en-US" sz="1200" b="0" i="0" dirty="0" err="1">
                <a:solidFill>
                  <a:srgbClr val="212121"/>
                </a:solidFill>
                <a:effectLst/>
                <a:highlight>
                  <a:srgbClr val="FFFFFF"/>
                </a:highlight>
                <a:latin typeface="+mn-lt"/>
              </a:rPr>
              <a:t>secara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keseluruhan</a:t>
            </a:r>
            <a:r>
              <a:rPr lang="en-US" sz="1200" b="0" i="0" dirty="0">
                <a:solidFill>
                  <a:srgbClr val="212121"/>
                </a:solidFill>
                <a:effectLst/>
                <a:highlight>
                  <a:srgbClr val="FFFFFF"/>
                </a:highlight>
                <a:latin typeface="+mn-lt"/>
              </a:rPr>
              <a:t>.</a:t>
            </a:r>
          </a:p>
          <a:p>
            <a:pPr marL="285750" indent="-285750" algn="l">
              <a:buFont typeface="Arial" panose="020B0604020202020204" pitchFamily="34" charset="0"/>
              <a:buChar char="•"/>
            </a:pPr>
            <a:endParaRPr lang="en-US" sz="1200" b="0" i="0" dirty="0">
              <a:solidFill>
                <a:srgbClr val="212121"/>
              </a:solidFill>
              <a:effectLst/>
              <a:highlight>
                <a:srgbClr val="FFFFFF"/>
              </a:highlight>
              <a:latin typeface="+mn-lt"/>
            </a:endParaRPr>
          </a:p>
          <a:p>
            <a:pPr marL="285750" indent="-285750" algn="l">
              <a:buFont typeface="Arial" panose="020B0604020202020204" pitchFamily="34" charset="0"/>
              <a:buChar char="•"/>
            </a:pPr>
            <a:r>
              <a:rPr lang="en-US" sz="1200" b="1" i="0" dirty="0">
                <a:solidFill>
                  <a:srgbClr val="212121"/>
                </a:solidFill>
                <a:effectLst/>
                <a:highlight>
                  <a:srgbClr val="FFFFFF"/>
                </a:highlight>
                <a:latin typeface="+mn-lt"/>
              </a:rPr>
              <a:t>Area Income</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memiliki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korelasi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positif</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sedang</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1" i="0" dirty="0">
                <a:solidFill>
                  <a:srgbClr val="212121"/>
                </a:solidFill>
                <a:effectLst/>
                <a:highlight>
                  <a:srgbClr val="FFFFFF"/>
                </a:highlight>
                <a:latin typeface="+mn-lt"/>
              </a:rPr>
              <a:t>Daily Time Spent on Site</a:t>
            </a:r>
            <a:r>
              <a:rPr lang="en-US" sz="1200" b="0" i="0" dirty="0">
                <a:solidFill>
                  <a:srgbClr val="212121"/>
                </a:solidFill>
                <a:effectLst/>
                <a:highlight>
                  <a:srgbClr val="FFFFFF"/>
                </a:highlight>
                <a:latin typeface="+mn-lt"/>
              </a:rPr>
              <a:t> (0.30) dan </a:t>
            </a:r>
            <a:r>
              <a:rPr lang="en-US" sz="1200" b="1" i="0" dirty="0">
                <a:solidFill>
                  <a:srgbClr val="212121"/>
                </a:solidFill>
                <a:effectLst/>
                <a:highlight>
                  <a:srgbClr val="FFFFFF"/>
                </a:highlight>
                <a:latin typeface="+mn-lt"/>
              </a:rPr>
              <a:t>Daily Internet Usage</a:t>
            </a:r>
            <a:r>
              <a:rPr lang="en-US" sz="1200" b="0" i="0" dirty="0">
                <a:solidFill>
                  <a:srgbClr val="212121"/>
                </a:solidFill>
                <a:effectLst/>
                <a:highlight>
                  <a:srgbClr val="FFFFFF"/>
                </a:highlight>
                <a:latin typeface="+mn-lt"/>
              </a:rPr>
              <a:t> (0.33), </a:t>
            </a:r>
            <a:r>
              <a:rPr lang="en-US" sz="1200" b="0" i="0" dirty="0" err="1">
                <a:solidFill>
                  <a:srgbClr val="212121"/>
                </a:solidFill>
                <a:effectLst/>
                <a:highlight>
                  <a:srgbClr val="FFFFFF"/>
                </a:highlight>
                <a:latin typeface="+mn-lt"/>
              </a:rPr>
              <a:t>menunjukkan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bahwa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pengguna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dari</a:t>
            </a:r>
            <a:r>
              <a:rPr lang="en-US" sz="1200" b="0" i="0" dirty="0">
                <a:solidFill>
                  <a:srgbClr val="212121"/>
                </a:solidFill>
                <a:effectLst/>
                <a:highlight>
                  <a:srgbClr val="FFFFFF"/>
                </a:highlight>
                <a:latin typeface="+mn-lt"/>
              </a:rPr>
              <a:t> area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pendapatan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lebih</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tinggi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cenderung</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menghabiskan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lebih</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banyak</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waktu</a:t>
            </a:r>
            <a:r>
              <a:rPr lang="en-US" sz="1200" b="0" i="0" dirty="0">
                <a:solidFill>
                  <a:srgbClr val="212121"/>
                </a:solidFill>
                <a:effectLst/>
                <a:highlight>
                  <a:srgbClr val="FFFFFF"/>
                </a:highlight>
                <a:latin typeface="+mn-lt"/>
              </a:rPr>
              <a:t> di situs dan internet.</a:t>
            </a:r>
          </a:p>
        </p:txBody>
      </p:sp>
      <p:pic>
        <p:nvPicPr>
          <p:cNvPr id="2" name="Picture 1">
            <a:extLst>
              <a:ext uri="{FF2B5EF4-FFF2-40B4-BE49-F238E27FC236}">
                <a16:creationId xmlns:a16="http://schemas.microsoft.com/office/drawing/2014/main" id="{666B3FED-4CFF-60DF-45F7-CF8AAA627163}"/>
              </a:ext>
            </a:extLst>
          </p:cNvPr>
          <p:cNvPicPr>
            <a:picLocks noChangeAspect="1"/>
          </p:cNvPicPr>
          <p:nvPr/>
        </p:nvPicPr>
        <p:blipFill>
          <a:blip r:embed="rId4"/>
          <a:stretch>
            <a:fillRect/>
          </a:stretch>
        </p:blipFill>
        <p:spPr>
          <a:xfrm>
            <a:off x="241303" y="1534211"/>
            <a:ext cx="3705209" cy="3238487"/>
          </a:xfrm>
          <a:prstGeom prst="rect">
            <a:avLst/>
          </a:prstGeom>
          <a:ln>
            <a:solidFill>
              <a:schemeClr val="tx1"/>
            </a:solidFill>
          </a:ln>
        </p:spPr>
      </p:pic>
    </p:spTree>
    <p:extLst>
      <p:ext uri="{BB962C8B-B14F-4D97-AF65-F5344CB8AC3E}">
        <p14:creationId xmlns:p14="http://schemas.microsoft.com/office/powerpoint/2010/main" val="363719438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2471</Words>
  <Application>Microsoft Office PowerPoint</Application>
  <PresentationFormat>On-screen Show (16:9)</PresentationFormat>
  <Paragraphs>364</Paragraphs>
  <Slides>33</Slides>
  <Notes>33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33</vt:i4>
      </vt:variant>
    </vt:vector>
  </HeadingPairs>
  <TitlesOfParts>
    <vt:vector size="40" baseType="lpstr">
      <vt:lpstr>Nunito</vt:lpstr>
      <vt:lpstr>Roboto</vt:lpstr>
      <vt:lpstr>Dosis</vt:lpstr>
      <vt:lpstr>Calibri</vt:lpstr>
      <vt:lpstr>Arial</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Data Modeling</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17</cp:revision>
  <dcterms:modified xsi:type="dcterms:W3CDTF">2024-07-30T04:10:47Z</dcterms:modified>
</cp:coreProperties>
</file>